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9" r:id="rId3"/>
    <p:sldId id="280" r:id="rId4"/>
    <p:sldId id="281" r:id="rId5"/>
    <p:sldId id="282" r:id="rId6"/>
    <p:sldId id="284" r:id="rId7"/>
    <p:sldId id="258" r:id="rId8"/>
    <p:sldId id="259" r:id="rId9"/>
    <p:sldId id="276" r:id="rId10"/>
    <p:sldId id="262" r:id="rId11"/>
    <p:sldId id="285" r:id="rId12"/>
    <p:sldId id="277" r:id="rId13"/>
    <p:sldId id="266" r:id="rId14"/>
    <p:sldId id="267" r:id="rId15"/>
    <p:sldId id="274" r:id="rId16"/>
    <p:sldId id="278"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C47C50"/>
    <a:srgbClr val="00FFFF"/>
    <a:srgbClr val="00FF00"/>
    <a:srgbClr val="FF00FF"/>
    <a:srgbClr val="8D553F"/>
    <a:srgbClr val="371B03"/>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71" autoAdjust="0"/>
  </p:normalViewPr>
  <p:slideViewPr>
    <p:cSldViewPr>
      <p:cViewPr varScale="1">
        <p:scale>
          <a:sx n="70" d="100"/>
          <a:sy n="70" d="100"/>
        </p:scale>
        <p:origin x="-1386" y="-90"/>
      </p:cViewPr>
      <p:guideLst>
        <p:guide orient="horz" pos="2160"/>
        <p:guide pos="2880"/>
      </p:guideLst>
    </p:cSldViewPr>
  </p:slideViewPr>
  <p:outlineViewPr>
    <p:cViewPr>
      <p:scale>
        <a:sx n="33" d="100"/>
        <a:sy n="33" d="100"/>
      </p:scale>
      <p:origin x="12"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cked"/>
        <c:varyColors val="0"/>
        <c:ser>
          <c:idx val="0"/>
          <c:order val="0"/>
          <c:tx>
            <c:strRef>
              <c:f>Sheet1!$B$1</c:f>
              <c:strCache>
                <c:ptCount val="1"/>
                <c:pt idx="0">
                  <c:v>Avra</c:v>
                </c:pt>
              </c:strCache>
            </c:strRef>
          </c:tx>
          <c:marker>
            <c:symbol val="none"/>
          </c:marker>
          <c:cat>
            <c:strRef>
              <c:f>Sheet1!$A$2:$A$11</c:f>
              <c:strCache>
                <c:ptCount val="10"/>
                <c:pt idx="0">
                  <c:v>5 Minutes</c:v>
                </c:pt>
                <c:pt idx="1">
                  <c:v>10 Minutes</c:v>
                </c:pt>
                <c:pt idx="2">
                  <c:v>15 Minutes</c:v>
                </c:pt>
                <c:pt idx="3">
                  <c:v>20 Minutes</c:v>
                </c:pt>
                <c:pt idx="4">
                  <c:v>25 Minutes</c:v>
                </c:pt>
                <c:pt idx="5">
                  <c:v>30 Minutes</c:v>
                </c:pt>
                <c:pt idx="6">
                  <c:v>35 Minutes</c:v>
                </c:pt>
                <c:pt idx="7">
                  <c:v>40 Minutes</c:v>
                </c:pt>
                <c:pt idx="8">
                  <c:v>45 Minutes</c:v>
                </c:pt>
                <c:pt idx="9">
                  <c:v>50 Minutes</c:v>
                </c:pt>
              </c:strCache>
            </c:strRef>
          </c:cat>
          <c:val>
            <c:numRef>
              <c:f>Sheet1!$B$2:$B$11</c:f>
              <c:numCache>
                <c:formatCode>General</c:formatCode>
                <c:ptCount val="10"/>
                <c:pt idx="0">
                  <c:v>59</c:v>
                </c:pt>
                <c:pt idx="1">
                  <c:v>61</c:v>
                </c:pt>
                <c:pt idx="2">
                  <c:v>62</c:v>
                </c:pt>
                <c:pt idx="3">
                  <c:v>65</c:v>
                </c:pt>
                <c:pt idx="4">
                  <c:v>63</c:v>
                </c:pt>
                <c:pt idx="5">
                  <c:v>66</c:v>
                </c:pt>
                <c:pt idx="6">
                  <c:v>68</c:v>
                </c:pt>
                <c:pt idx="7">
                  <c:v>65</c:v>
                </c:pt>
                <c:pt idx="8">
                  <c:v>69</c:v>
                </c:pt>
                <c:pt idx="9">
                  <c:v>62</c:v>
                </c:pt>
              </c:numCache>
            </c:numRef>
          </c:val>
          <c:smooth val="0"/>
        </c:ser>
        <c:ser>
          <c:idx val="1"/>
          <c:order val="1"/>
          <c:tx>
            <c:strRef>
              <c:f>Sheet1!$C$1</c:f>
              <c:strCache>
                <c:ptCount val="1"/>
                <c:pt idx="0">
                  <c:v>Ranier</c:v>
                </c:pt>
              </c:strCache>
            </c:strRef>
          </c:tx>
          <c:marker>
            <c:symbol val="none"/>
          </c:marker>
          <c:cat>
            <c:strRef>
              <c:f>Sheet1!$A$2:$A$11</c:f>
              <c:strCache>
                <c:ptCount val="10"/>
                <c:pt idx="0">
                  <c:v>5 Minutes</c:v>
                </c:pt>
                <c:pt idx="1">
                  <c:v>10 Minutes</c:v>
                </c:pt>
                <c:pt idx="2">
                  <c:v>15 Minutes</c:v>
                </c:pt>
                <c:pt idx="3">
                  <c:v>20 Minutes</c:v>
                </c:pt>
                <c:pt idx="4">
                  <c:v>25 Minutes</c:v>
                </c:pt>
                <c:pt idx="5">
                  <c:v>30 Minutes</c:v>
                </c:pt>
                <c:pt idx="6">
                  <c:v>35 Minutes</c:v>
                </c:pt>
                <c:pt idx="7">
                  <c:v>40 Minutes</c:v>
                </c:pt>
                <c:pt idx="8">
                  <c:v>45 Minutes</c:v>
                </c:pt>
                <c:pt idx="9">
                  <c:v>50 Minutes</c:v>
                </c:pt>
              </c:strCache>
            </c:strRef>
          </c:cat>
          <c:val>
            <c:numRef>
              <c:f>Sheet1!$C$2:$C$11</c:f>
              <c:numCache>
                <c:formatCode>General</c:formatCode>
                <c:ptCount val="10"/>
                <c:pt idx="0">
                  <c:v>51</c:v>
                </c:pt>
                <c:pt idx="1">
                  <c:v>55</c:v>
                </c:pt>
                <c:pt idx="2">
                  <c:v>54</c:v>
                </c:pt>
                <c:pt idx="3">
                  <c:v>56</c:v>
                </c:pt>
                <c:pt idx="4">
                  <c:v>61</c:v>
                </c:pt>
                <c:pt idx="5">
                  <c:v>63</c:v>
                </c:pt>
                <c:pt idx="6">
                  <c:v>64</c:v>
                </c:pt>
                <c:pt idx="7">
                  <c:v>67</c:v>
                </c:pt>
                <c:pt idx="8">
                  <c:v>68</c:v>
                </c:pt>
                <c:pt idx="9">
                  <c:v>60</c:v>
                </c:pt>
              </c:numCache>
            </c:numRef>
          </c:val>
          <c:smooth val="0"/>
        </c:ser>
        <c:dLbls>
          <c:showLegendKey val="0"/>
          <c:showVal val="0"/>
          <c:showCatName val="0"/>
          <c:showSerName val="0"/>
          <c:showPercent val="0"/>
          <c:showBubbleSize val="0"/>
        </c:dLbls>
        <c:marker val="1"/>
        <c:smooth val="0"/>
        <c:axId val="32213632"/>
        <c:axId val="32236288"/>
      </c:lineChart>
      <c:catAx>
        <c:axId val="32213632"/>
        <c:scaling>
          <c:orientation val="minMax"/>
        </c:scaling>
        <c:delete val="0"/>
        <c:axPos val="b"/>
        <c:majorTickMark val="out"/>
        <c:minorTickMark val="none"/>
        <c:tickLblPos val="nextTo"/>
        <c:txPr>
          <a:bodyPr/>
          <a:lstStyle/>
          <a:p>
            <a:pPr>
              <a:defRPr>
                <a:solidFill>
                  <a:srgbClr val="FF0000"/>
                </a:solidFill>
                <a:latin typeface="Candara" pitchFamily="34" charset="0"/>
              </a:defRPr>
            </a:pPr>
            <a:endParaRPr lang="en-US"/>
          </a:p>
        </c:txPr>
        <c:crossAx val="32236288"/>
        <c:crosses val="autoZero"/>
        <c:auto val="1"/>
        <c:lblAlgn val="ctr"/>
        <c:lblOffset val="100"/>
        <c:noMultiLvlLbl val="0"/>
      </c:catAx>
      <c:valAx>
        <c:axId val="32236288"/>
        <c:scaling>
          <c:orientation val="minMax"/>
        </c:scaling>
        <c:delete val="0"/>
        <c:axPos val="l"/>
        <c:majorGridlines/>
        <c:numFmt formatCode="General" sourceLinked="1"/>
        <c:majorTickMark val="out"/>
        <c:minorTickMark val="none"/>
        <c:tickLblPos val="nextTo"/>
        <c:txPr>
          <a:bodyPr/>
          <a:lstStyle/>
          <a:p>
            <a:pPr>
              <a:defRPr>
                <a:solidFill>
                  <a:srgbClr val="FF0000"/>
                </a:solidFill>
              </a:defRPr>
            </a:pPr>
            <a:endParaRPr lang="en-US"/>
          </a:p>
        </c:txPr>
        <c:crossAx val="32213632"/>
        <c:crosses val="autoZero"/>
        <c:crossBetween val="between"/>
      </c:valAx>
    </c:plotArea>
    <c:legend>
      <c:legendPos val="r"/>
      <c:layout/>
      <c:overlay val="0"/>
      <c:txPr>
        <a:bodyPr/>
        <a:lstStyle/>
        <a:p>
          <a:pPr>
            <a:defRPr>
              <a:solidFill>
                <a:srgbClr val="00B0F0"/>
              </a:solidFill>
              <a:latin typeface="Candara" pitchFamily="34" charset="0"/>
            </a:defRPr>
          </a:pPr>
          <a:endParaRPr lang="en-US"/>
        </a:p>
      </c:txPr>
    </c:legend>
    <c:plotVisOnly val="1"/>
    <c:dispBlanksAs val="zero"/>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cked"/>
        <c:varyColors val="0"/>
        <c:ser>
          <c:idx val="0"/>
          <c:order val="0"/>
          <c:tx>
            <c:strRef>
              <c:f>Sheet1!$B$1</c:f>
              <c:strCache>
                <c:ptCount val="1"/>
                <c:pt idx="0">
                  <c:v>Ranier</c:v>
                </c:pt>
              </c:strCache>
            </c:strRef>
          </c:tx>
          <c:marker>
            <c:symbol val="none"/>
          </c:marker>
          <c:cat>
            <c:strRef>
              <c:f>Sheet1!$A$1:$A$13</c:f>
              <c:strCache>
                <c:ptCount val="11"/>
                <c:pt idx="0">
                  <c:v>Column1</c:v>
                </c:pt>
                <c:pt idx="1">
                  <c:v>5 Minutes</c:v>
                </c:pt>
                <c:pt idx="2">
                  <c:v>10 MInutes</c:v>
                </c:pt>
                <c:pt idx="3">
                  <c:v>15 Minutes</c:v>
                </c:pt>
                <c:pt idx="4">
                  <c:v>20 Minutes</c:v>
                </c:pt>
                <c:pt idx="5">
                  <c:v>25 Minutes</c:v>
                </c:pt>
                <c:pt idx="6">
                  <c:v>30 Minutes</c:v>
                </c:pt>
                <c:pt idx="7">
                  <c:v>35 Minutes</c:v>
                </c:pt>
                <c:pt idx="8">
                  <c:v>40 Minutes</c:v>
                </c:pt>
                <c:pt idx="9">
                  <c:v>45 Minutes</c:v>
                </c:pt>
                <c:pt idx="10">
                  <c:v>50 minutes</c:v>
                </c:pt>
              </c:strCache>
            </c:strRef>
          </c:cat>
          <c:val>
            <c:numRef>
              <c:f>Sheet1!$B$2:$B$13</c:f>
              <c:numCache>
                <c:formatCode>General</c:formatCode>
                <c:ptCount val="12"/>
                <c:pt idx="0">
                  <c:v>65</c:v>
                </c:pt>
                <c:pt idx="1">
                  <c:v>64</c:v>
                </c:pt>
                <c:pt idx="2">
                  <c:v>68</c:v>
                </c:pt>
                <c:pt idx="3">
                  <c:v>67</c:v>
                </c:pt>
                <c:pt idx="4">
                  <c:v>69</c:v>
                </c:pt>
                <c:pt idx="5">
                  <c:v>70</c:v>
                </c:pt>
                <c:pt idx="6">
                  <c:v>73</c:v>
                </c:pt>
                <c:pt idx="7">
                  <c:v>69</c:v>
                </c:pt>
                <c:pt idx="8">
                  <c:v>65</c:v>
                </c:pt>
                <c:pt idx="9">
                  <c:v>64</c:v>
                </c:pt>
              </c:numCache>
            </c:numRef>
          </c:val>
          <c:smooth val="0"/>
        </c:ser>
        <c:ser>
          <c:idx val="1"/>
          <c:order val="1"/>
          <c:tx>
            <c:strRef>
              <c:f>Sheet1!$C$1</c:f>
              <c:strCache>
                <c:ptCount val="1"/>
                <c:pt idx="0">
                  <c:v>Avra</c:v>
                </c:pt>
              </c:strCache>
            </c:strRef>
          </c:tx>
          <c:marker>
            <c:symbol val="none"/>
          </c:marker>
          <c:cat>
            <c:strRef>
              <c:f>Sheet1!$A$1:$A$13</c:f>
              <c:strCache>
                <c:ptCount val="11"/>
                <c:pt idx="0">
                  <c:v>Column1</c:v>
                </c:pt>
                <c:pt idx="1">
                  <c:v>5 Minutes</c:v>
                </c:pt>
                <c:pt idx="2">
                  <c:v>10 MInutes</c:v>
                </c:pt>
                <c:pt idx="3">
                  <c:v>15 Minutes</c:v>
                </c:pt>
                <c:pt idx="4">
                  <c:v>20 Minutes</c:v>
                </c:pt>
                <c:pt idx="5">
                  <c:v>25 Minutes</c:v>
                </c:pt>
                <c:pt idx="6">
                  <c:v>30 Minutes</c:v>
                </c:pt>
                <c:pt idx="7">
                  <c:v>35 Minutes</c:v>
                </c:pt>
                <c:pt idx="8">
                  <c:v>40 Minutes</c:v>
                </c:pt>
                <c:pt idx="9">
                  <c:v>45 Minutes</c:v>
                </c:pt>
                <c:pt idx="10">
                  <c:v>50 minutes</c:v>
                </c:pt>
              </c:strCache>
            </c:strRef>
          </c:cat>
          <c:val>
            <c:numRef>
              <c:f>Sheet1!$C$2:$C$13</c:f>
              <c:numCache>
                <c:formatCode>General</c:formatCode>
                <c:ptCount val="12"/>
                <c:pt idx="0">
                  <c:v>67</c:v>
                </c:pt>
                <c:pt idx="1">
                  <c:v>70</c:v>
                </c:pt>
                <c:pt idx="2">
                  <c:v>73</c:v>
                </c:pt>
                <c:pt idx="3">
                  <c:v>75</c:v>
                </c:pt>
                <c:pt idx="4">
                  <c:v>77</c:v>
                </c:pt>
                <c:pt idx="5">
                  <c:v>74</c:v>
                </c:pt>
                <c:pt idx="6">
                  <c:v>73</c:v>
                </c:pt>
                <c:pt idx="7">
                  <c:v>70</c:v>
                </c:pt>
                <c:pt idx="8">
                  <c:v>67</c:v>
                </c:pt>
                <c:pt idx="9">
                  <c:v>69</c:v>
                </c:pt>
              </c:numCache>
            </c:numRef>
          </c:val>
          <c:smooth val="0"/>
        </c:ser>
        <c:dLbls>
          <c:showLegendKey val="0"/>
          <c:showVal val="0"/>
          <c:showCatName val="0"/>
          <c:showSerName val="0"/>
          <c:showPercent val="0"/>
          <c:showBubbleSize val="0"/>
        </c:dLbls>
        <c:marker val="1"/>
        <c:smooth val="0"/>
        <c:axId val="37380480"/>
        <c:axId val="37382016"/>
      </c:lineChart>
      <c:catAx>
        <c:axId val="37380480"/>
        <c:scaling>
          <c:orientation val="minMax"/>
        </c:scaling>
        <c:delete val="0"/>
        <c:axPos val="b"/>
        <c:majorTickMark val="out"/>
        <c:minorTickMark val="none"/>
        <c:tickLblPos val="nextTo"/>
        <c:txPr>
          <a:bodyPr/>
          <a:lstStyle/>
          <a:p>
            <a:pPr>
              <a:defRPr>
                <a:solidFill>
                  <a:srgbClr val="FFFF00"/>
                </a:solidFill>
              </a:defRPr>
            </a:pPr>
            <a:endParaRPr lang="en-US"/>
          </a:p>
        </c:txPr>
        <c:crossAx val="37382016"/>
        <c:crosses val="autoZero"/>
        <c:auto val="1"/>
        <c:lblAlgn val="ctr"/>
        <c:lblOffset val="100"/>
        <c:noMultiLvlLbl val="0"/>
      </c:catAx>
      <c:valAx>
        <c:axId val="37382016"/>
        <c:scaling>
          <c:orientation val="minMax"/>
        </c:scaling>
        <c:delete val="0"/>
        <c:axPos val="l"/>
        <c:majorGridlines/>
        <c:numFmt formatCode="General" sourceLinked="1"/>
        <c:majorTickMark val="out"/>
        <c:minorTickMark val="none"/>
        <c:tickLblPos val="nextTo"/>
        <c:txPr>
          <a:bodyPr/>
          <a:lstStyle/>
          <a:p>
            <a:pPr>
              <a:defRPr>
                <a:solidFill>
                  <a:srgbClr val="FFFF00"/>
                </a:solidFill>
              </a:defRPr>
            </a:pPr>
            <a:endParaRPr lang="en-US"/>
          </a:p>
        </c:txPr>
        <c:crossAx val="37380480"/>
        <c:crosses val="autoZero"/>
        <c:crossBetween val="between"/>
      </c:valAx>
    </c:plotArea>
    <c:legend>
      <c:legendPos val="r"/>
      <c:layout/>
      <c:overlay val="0"/>
      <c:txPr>
        <a:bodyPr/>
        <a:lstStyle/>
        <a:p>
          <a:pPr>
            <a:defRPr>
              <a:solidFill>
                <a:srgbClr val="FFFF00"/>
              </a:solidFill>
            </a:defRPr>
          </a:pPr>
          <a:endParaRPr lang="en-US"/>
        </a:p>
      </c:txPr>
    </c:legend>
    <c:plotVisOnly val="1"/>
    <c:dispBlanksAs val="zero"/>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Avra</c:v>
                </c:pt>
              </c:strCache>
            </c:strRef>
          </c:tx>
          <c:marker>
            <c:symbol val="none"/>
          </c:marker>
          <c:cat>
            <c:strRef>
              <c:f>Sheet1!$A$1:$A$15</c:f>
              <c:strCache>
                <c:ptCount val="10"/>
                <c:pt idx="0">
                  <c:v>5 minutes</c:v>
                </c:pt>
                <c:pt idx="1">
                  <c:v>10 minutes</c:v>
                </c:pt>
                <c:pt idx="2">
                  <c:v>15 minutes</c:v>
                </c:pt>
                <c:pt idx="3">
                  <c:v>20 minutes</c:v>
                </c:pt>
                <c:pt idx="4">
                  <c:v>25 minutes</c:v>
                </c:pt>
                <c:pt idx="5">
                  <c:v>30 minutes</c:v>
                </c:pt>
                <c:pt idx="6">
                  <c:v>35 minutes</c:v>
                </c:pt>
                <c:pt idx="7">
                  <c:v>40 minutes</c:v>
                </c:pt>
                <c:pt idx="8">
                  <c:v>45 minutes</c:v>
                </c:pt>
                <c:pt idx="9">
                  <c:v>50 minutes</c:v>
                </c:pt>
              </c:strCache>
            </c:strRef>
          </c:cat>
          <c:val>
            <c:numRef>
              <c:f>Sheet1!$B$2:$B$15</c:f>
              <c:numCache>
                <c:formatCode>General</c:formatCode>
                <c:ptCount val="14"/>
                <c:pt idx="0">
                  <c:v>60</c:v>
                </c:pt>
                <c:pt idx="1">
                  <c:v>65</c:v>
                </c:pt>
                <c:pt idx="2">
                  <c:v>59</c:v>
                </c:pt>
                <c:pt idx="3">
                  <c:v>63</c:v>
                </c:pt>
                <c:pt idx="4">
                  <c:v>69</c:v>
                </c:pt>
                <c:pt idx="5">
                  <c:v>61</c:v>
                </c:pt>
                <c:pt idx="6">
                  <c:v>54</c:v>
                </c:pt>
                <c:pt idx="7">
                  <c:v>59</c:v>
                </c:pt>
                <c:pt idx="8">
                  <c:v>63</c:v>
                </c:pt>
              </c:numCache>
            </c:numRef>
          </c:val>
          <c:smooth val="0"/>
        </c:ser>
        <c:ser>
          <c:idx val="1"/>
          <c:order val="1"/>
          <c:tx>
            <c:strRef>
              <c:f>Sheet1!$C$1</c:f>
              <c:strCache>
                <c:ptCount val="1"/>
                <c:pt idx="0">
                  <c:v>Ranier</c:v>
                </c:pt>
              </c:strCache>
            </c:strRef>
          </c:tx>
          <c:marker>
            <c:symbol val="none"/>
          </c:marker>
          <c:cat>
            <c:strRef>
              <c:f>Sheet1!$A$1:$A$15</c:f>
              <c:strCache>
                <c:ptCount val="10"/>
                <c:pt idx="0">
                  <c:v>5 minutes</c:v>
                </c:pt>
                <c:pt idx="1">
                  <c:v>10 minutes</c:v>
                </c:pt>
                <c:pt idx="2">
                  <c:v>15 minutes</c:v>
                </c:pt>
                <c:pt idx="3">
                  <c:v>20 minutes</c:v>
                </c:pt>
                <c:pt idx="4">
                  <c:v>25 minutes</c:v>
                </c:pt>
                <c:pt idx="5">
                  <c:v>30 minutes</c:v>
                </c:pt>
                <c:pt idx="6">
                  <c:v>35 minutes</c:v>
                </c:pt>
                <c:pt idx="7">
                  <c:v>40 minutes</c:v>
                </c:pt>
                <c:pt idx="8">
                  <c:v>45 minutes</c:v>
                </c:pt>
                <c:pt idx="9">
                  <c:v>50 minutes</c:v>
                </c:pt>
              </c:strCache>
            </c:strRef>
          </c:cat>
          <c:val>
            <c:numRef>
              <c:f>Sheet1!$C$2:$C$15</c:f>
              <c:numCache>
                <c:formatCode>General</c:formatCode>
                <c:ptCount val="14"/>
                <c:pt idx="0">
                  <c:v>63</c:v>
                </c:pt>
                <c:pt idx="1">
                  <c:v>56</c:v>
                </c:pt>
                <c:pt idx="2">
                  <c:v>56</c:v>
                </c:pt>
                <c:pt idx="3">
                  <c:v>56</c:v>
                </c:pt>
                <c:pt idx="4">
                  <c:v>55</c:v>
                </c:pt>
                <c:pt idx="5">
                  <c:v>54</c:v>
                </c:pt>
                <c:pt idx="6">
                  <c:v>55</c:v>
                </c:pt>
                <c:pt idx="7">
                  <c:v>60</c:v>
                </c:pt>
                <c:pt idx="8">
                  <c:v>57</c:v>
                </c:pt>
              </c:numCache>
            </c:numRef>
          </c:val>
          <c:smooth val="0"/>
        </c:ser>
        <c:dLbls>
          <c:showLegendKey val="0"/>
          <c:showVal val="0"/>
          <c:showCatName val="0"/>
          <c:showSerName val="0"/>
          <c:showPercent val="0"/>
          <c:showBubbleSize val="0"/>
        </c:dLbls>
        <c:marker val="1"/>
        <c:smooth val="0"/>
        <c:axId val="97215616"/>
        <c:axId val="97392896"/>
      </c:lineChart>
      <c:catAx>
        <c:axId val="97215616"/>
        <c:scaling>
          <c:orientation val="minMax"/>
        </c:scaling>
        <c:delete val="0"/>
        <c:axPos val="b"/>
        <c:majorTickMark val="out"/>
        <c:minorTickMark val="none"/>
        <c:tickLblPos val="nextTo"/>
        <c:txPr>
          <a:bodyPr/>
          <a:lstStyle/>
          <a:p>
            <a:pPr>
              <a:defRPr>
                <a:solidFill>
                  <a:schemeClr val="bg1"/>
                </a:solidFill>
              </a:defRPr>
            </a:pPr>
            <a:endParaRPr lang="en-US"/>
          </a:p>
        </c:txPr>
        <c:crossAx val="97392896"/>
        <c:crosses val="autoZero"/>
        <c:auto val="1"/>
        <c:lblAlgn val="ctr"/>
        <c:lblOffset val="100"/>
        <c:noMultiLvlLbl val="0"/>
      </c:catAx>
      <c:valAx>
        <c:axId val="97392896"/>
        <c:scaling>
          <c:orientation val="minMax"/>
        </c:scaling>
        <c:delete val="0"/>
        <c:axPos val="l"/>
        <c:majorGridlines/>
        <c:numFmt formatCode="General" sourceLinked="1"/>
        <c:majorTickMark val="out"/>
        <c:minorTickMark val="none"/>
        <c:tickLblPos val="nextTo"/>
        <c:txPr>
          <a:bodyPr/>
          <a:lstStyle/>
          <a:p>
            <a:pPr>
              <a:defRPr>
                <a:solidFill>
                  <a:schemeClr val="bg1"/>
                </a:solidFill>
              </a:defRPr>
            </a:pPr>
            <a:endParaRPr lang="en-US"/>
          </a:p>
        </c:txPr>
        <c:crossAx val="97215616"/>
        <c:crosses val="autoZero"/>
        <c:crossBetween val="between"/>
      </c:valAx>
      <c:spPr>
        <a:solidFill>
          <a:schemeClr val="accent1">
            <a:lumMod val="20000"/>
            <a:lumOff val="80000"/>
          </a:schemeClr>
        </a:solidFill>
      </c:spPr>
    </c:plotArea>
    <c:legend>
      <c:legendPos val="r"/>
      <c:layout/>
      <c:overlay val="0"/>
      <c:txPr>
        <a:bodyPr/>
        <a:lstStyle/>
        <a:p>
          <a:pPr>
            <a:defRPr>
              <a:solidFill>
                <a:schemeClr val="bg1"/>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3C5028A-3C02-42AA-B05E-F419B2149614}" type="datetimeFigureOut">
              <a:rPr lang="en-US" smtClean="0"/>
              <a:t>9/4/2011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E12FA3-91DC-443E-87AC-B56A56D5C7E0}" type="slidenum">
              <a:rPr lang="en-US" smtClean="0"/>
              <a:t>‹#›</a:t>
            </a:fld>
            <a:endParaRPr lang="en-US" dirty="0"/>
          </a:p>
        </p:txBody>
      </p:sp>
    </p:spTree>
    <p:extLst>
      <p:ext uri="{BB962C8B-B14F-4D97-AF65-F5344CB8AC3E}">
        <p14:creationId xmlns:p14="http://schemas.microsoft.com/office/powerpoint/2010/main" val="9728191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C5028A-3C02-42AA-B05E-F419B2149614}" type="datetimeFigureOut">
              <a:rPr lang="en-US" smtClean="0"/>
              <a:t>9/4/2011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E12FA3-91DC-443E-87AC-B56A56D5C7E0}" type="slidenum">
              <a:rPr lang="en-US" smtClean="0"/>
              <a:t>‹#›</a:t>
            </a:fld>
            <a:endParaRPr lang="en-US" dirty="0"/>
          </a:p>
        </p:txBody>
      </p:sp>
    </p:spTree>
    <p:extLst>
      <p:ext uri="{BB962C8B-B14F-4D97-AF65-F5344CB8AC3E}">
        <p14:creationId xmlns:p14="http://schemas.microsoft.com/office/powerpoint/2010/main" val="1280190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C5028A-3C02-42AA-B05E-F419B2149614}" type="datetimeFigureOut">
              <a:rPr lang="en-US" smtClean="0"/>
              <a:t>9/4/2011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E12FA3-91DC-443E-87AC-B56A56D5C7E0}" type="slidenum">
              <a:rPr lang="en-US" smtClean="0"/>
              <a:t>‹#›</a:t>
            </a:fld>
            <a:endParaRPr lang="en-US" dirty="0"/>
          </a:p>
        </p:txBody>
      </p:sp>
    </p:spTree>
    <p:extLst>
      <p:ext uri="{BB962C8B-B14F-4D97-AF65-F5344CB8AC3E}">
        <p14:creationId xmlns:p14="http://schemas.microsoft.com/office/powerpoint/2010/main" val="24474929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C5028A-3C02-42AA-B05E-F419B2149614}" type="datetimeFigureOut">
              <a:rPr lang="en-US" smtClean="0"/>
              <a:t>9/4/2011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E12FA3-91DC-443E-87AC-B56A56D5C7E0}" type="slidenum">
              <a:rPr lang="en-US" smtClean="0"/>
              <a:t>‹#›</a:t>
            </a:fld>
            <a:endParaRPr lang="en-US" dirty="0"/>
          </a:p>
        </p:txBody>
      </p:sp>
    </p:spTree>
    <p:extLst>
      <p:ext uri="{BB962C8B-B14F-4D97-AF65-F5344CB8AC3E}">
        <p14:creationId xmlns:p14="http://schemas.microsoft.com/office/powerpoint/2010/main" val="35952112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C5028A-3C02-42AA-B05E-F419B2149614}" type="datetimeFigureOut">
              <a:rPr lang="en-US" smtClean="0"/>
              <a:t>9/4/2011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E12FA3-91DC-443E-87AC-B56A56D5C7E0}" type="slidenum">
              <a:rPr lang="en-US" smtClean="0"/>
              <a:t>‹#›</a:t>
            </a:fld>
            <a:endParaRPr lang="en-US" dirty="0"/>
          </a:p>
        </p:txBody>
      </p:sp>
    </p:spTree>
    <p:extLst>
      <p:ext uri="{BB962C8B-B14F-4D97-AF65-F5344CB8AC3E}">
        <p14:creationId xmlns:p14="http://schemas.microsoft.com/office/powerpoint/2010/main" val="9921809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3C5028A-3C02-42AA-B05E-F419B2149614}" type="datetimeFigureOut">
              <a:rPr lang="en-US" smtClean="0"/>
              <a:t>9/4/2011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9E12FA3-91DC-443E-87AC-B56A56D5C7E0}" type="slidenum">
              <a:rPr lang="en-US" smtClean="0"/>
              <a:t>‹#›</a:t>
            </a:fld>
            <a:endParaRPr lang="en-US" dirty="0"/>
          </a:p>
        </p:txBody>
      </p:sp>
    </p:spTree>
    <p:extLst>
      <p:ext uri="{BB962C8B-B14F-4D97-AF65-F5344CB8AC3E}">
        <p14:creationId xmlns:p14="http://schemas.microsoft.com/office/powerpoint/2010/main" val="7905135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3C5028A-3C02-42AA-B05E-F419B2149614}" type="datetimeFigureOut">
              <a:rPr lang="en-US" smtClean="0"/>
              <a:t>9/4/2011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9E12FA3-91DC-443E-87AC-B56A56D5C7E0}" type="slidenum">
              <a:rPr lang="en-US" smtClean="0"/>
              <a:t>‹#›</a:t>
            </a:fld>
            <a:endParaRPr lang="en-US" dirty="0"/>
          </a:p>
        </p:txBody>
      </p:sp>
    </p:spTree>
    <p:extLst>
      <p:ext uri="{BB962C8B-B14F-4D97-AF65-F5344CB8AC3E}">
        <p14:creationId xmlns:p14="http://schemas.microsoft.com/office/powerpoint/2010/main" val="16048835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3C5028A-3C02-42AA-B05E-F419B2149614}" type="datetimeFigureOut">
              <a:rPr lang="en-US" smtClean="0"/>
              <a:t>9/4/2011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9E12FA3-91DC-443E-87AC-B56A56D5C7E0}" type="slidenum">
              <a:rPr lang="en-US" smtClean="0"/>
              <a:t>‹#›</a:t>
            </a:fld>
            <a:endParaRPr lang="en-US" dirty="0"/>
          </a:p>
        </p:txBody>
      </p:sp>
    </p:spTree>
    <p:extLst>
      <p:ext uri="{BB962C8B-B14F-4D97-AF65-F5344CB8AC3E}">
        <p14:creationId xmlns:p14="http://schemas.microsoft.com/office/powerpoint/2010/main" val="21637306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C5028A-3C02-42AA-B05E-F419B2149614}" type="datetimeFigureOut">
              <a:rPr lang="en-US" smtClean="0"/>
              <a:t>9/4/2011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9E12FA3-91DC-443E-87AC-B56A56D5C7E0}" type="slidenum">
              <a:rPr lang="en-US" smtClean="0"/>
              <a:t>‹#›</a:t>
            </a:fld>
            <a:endParaRPr lang="en-US" dirty="0"/>
          </a:p>
        </p:txBody>
      </p:sp>
    </p:spTree>
    <p:extLst>
      <p:ext uri="{BB962C8B-B14F-4D97-AF65-F5344CB8AC3E}">
        <p14:creationId xmlns:p14="http://schemas.microsoft.com/office/powerpoint/2010/main" val="15836820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C5028A-3C02-42AA-B05E-F419B2149614}" type="datetimeFigureOut">
              <a:rPr lang="en-US" smtClean="0"/>
              <a:t>9/4/2011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9E12FA3-91DC-443E-87AC-B56A56D5C7E0}" type="slidenum">
              <a:rPr lang="en-US" smtClean="0"/>
              <a:t>‹#›</a:t>
            </a:fld>
            <a:endParaRPr lang="en-US" dirty="0"/>
          </a:p>
        </p:txBody>
      </p:sp>
    </p:spTree>
    <p:extLst>
      <p:ext uri="{BB962C8B-B14F-4D97-AF65-F5344CB8AC3E}">
        <p14:creationId xmlns:p14="http://schemas.microsoft.com/office/powerpoint/2010/main" val="33885853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C5028A-3C02-42AA-B05E-F419B2149614}" type="datetimeFigureOut">
              <a:rPr lang="en-US" smtClean="0"/>
              <a:t>9/4/2011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9E12FA3-91DC-443E-87AC-B56A56D5C7E0}" type="slidenum">
              <a:rPr lang="en-US" smtClean="0"/>
              <a:t>‹#›</a:t>
            </a:fld>
            <a:endParaRPr lang="en-US" dirty="0"/>
          </a:p>
        </p:txBody>
      </p:sp>
    </p:spTree>
    <p:extLst>
      <p:ext uri="{BB962C8B-B14F-4D97-AF65-F5344CB8AC3E}">
        <p14:creationId xmlns:p14="http://schemas.microsoft.com/office/powerpoint/2010/main" val="429958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C5028A-3C02-42AA-B05E-F419B2149614}" type="datetimeFigureOut">
              <a:rPr lang="en-US" smtClean="0"/>
              <a:t>9/4/2011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E12FA3-91DC-443E-87AC-B56A56D5C7E0}" type="slidenum">
              <a:rPr lang="en-US" smtClean="0"/>
              <a:t>‹#›</a:t>
            </a:fld>
            <a:endParaRPr lang="en-US" dirty="0"/>
          </a:p>
        </p:txBody>
      </p:sp>
    </p:spTree>
    <p:extLst>
      <p:ext uri="{BB962C8B-B14F-4D97-AF65-F5344CB8AC3E}">
        <p14:creationId xmlns:p14="http://schemas.microsoft.com/office/powerpoint/2010/main" val="12407168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739016"/>
            <a:ext cx="3886200" cy="3112057"/>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26299" y="685800"/>
            <a:ext cx="5076952" cy="4800600"/>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4800" y="304800"/>
            <a:ext cx="4267200" cy="3200400"/>
          </a:xfrm>
          <a:prstGeom prst="rect">
            <a:avLst/>
          </a:prstGeom>
        </p:spPr>
      </p:pic>
      <p:sp>
        <p:nvSpPr>
          <p:cNvPr id="2" name="Title 1"/>
          <p:cNvSpPr>
            <a:spLocks noGrp="1"/>
          </p:cNvSpPr>
          <p:nvPr>
            <p:ph type="ctrTitle"/>
          </p:nvPr>
        </p:nvSpPr>
        <p:spPr>
          <a:xfrm>
            <a:off x="838200" y="2770187"/>
            <a:ext cx="7772400" cy="1470025"/>
          </a:xfrm>
        </p:spPr>
        <p:txBody>
          <a:bodyPr>
            <a:normAutofit/>
          </a:bodyPr>
          <a:lstStyle/>
          <a:p>
            <a:r>
              <a:rPr lang="en-US" sz="8800" u="sng" dirty="0" smtClean="0">
                <a:solidFill>
                  <a:schemeClr val="bg1"/>
                </a:solidFill>
                <a:latin typeface="Impact" pitchFamily="34" charset="0"/>
              </a:rPr>
              <a:t>The </a:t>
            </a:r>
            <a:r>
              <a:rPr lang="en-US" sz="8800" u="sng" dirty="0" smtClean="0">
                <a:solidFill>
                  <a:schemeClr val="bg1"/>
                </a:solidFill>
                <a:latin typeface="Impact" pitchFamily="34" charset="0"/>
              </a:rPr>
              <a:t>Heart attack </a:t>
            </a:r>
            <a:endParaRPr lang="en-US" sz="8800" u="sng" dirty="0">
              <a:solidFill>
                <a:schemeClr val="bg1"/>
              </a:solidFill>
              <a:latin typeface="Impact" pitchFamily="34" charset="0"/>
            </a:endParaRPr>
          </a:p>
        </p:txBody>
      </p:sp>
      <p:cxnSp>
        <p:nvCxnSpPr>
          <p:cNvPr id="9" name="Straight Connector 8"/>
          <p:cNvCxnSpPr/>
          <p:nvPr/>
        </p:nvCxnSpPr>
        <p:spPr>
          <a:xfrm>
            <a:off x="1219200" y="3200400"/>
            <a:ext cx="0" cy="6858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78137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17764" y="228600"/>
            <a:ext cx="8867667" cy="6324600"/>
          </a:xfrm>
        </p:spPr>
      </p:pic>
      <p:sp>
        <p:nvSpPr>
          <p:cNvPr id="5" name="TextBox 4"/>
          <p:cNvSpPr txBox="1"/>
          <p:nvPr/>
        </p:nvSpPr>
        <p:spPr>
          <a:xfrm>
            <a:off x="228600" y="762000"/>
            <a:ext cx="2895600" cy="6186309"/>
          </a:xfrm>
          <a:prstGeom prst="rect">
            <a:avLst/>
          </a:prstGeom>
          <a:noFill/>
        </p:spPr>
        <p:txBody>
          <a:bodyPr wrap="square" rtlCol="0">
            <a:spAutoFit/>
          </a:bodyPr>
          <a:lstStyle/>
          <a:p>
            <a:r>
              <a:rPr lang="en-US" dirty="0" smtClean="0">
                <a:latin typeface="Aharoni" pitchFamily="2" charset="-79"/>
                <a:cs typeface="Aharoni" pitchFamily="2" charset="-79"/>
              </a:rPr>
              <a:t>N</a:t>
            </a:r>
          </a:p>
          <a:p>
            <a:r>
              <a:rPr lang="en-US" dirty="0" smtClean="0">
                <a:solidFill>
                  <a:srgbClr val="FFFF00"/>
                </a:solidFill>
                <a:latin typeface="Aharoni" pitchFamily="2" charset="-79"/>
                <a:cs typeface="Aharoni" pitchFamily="2" charset="-79"/>
              </a:rPr>
              <a:t>Nutritional Facts-</a:t>
            </a:r>
          </a:p>
          <a:p>
            <a:pPr marL="285750" indent="-285750">
              <a:buFont typeface="Arial" pitchFamily="34" charset="0"/>
              <a:buChar char="•"/>
            </a:pPr>
            <a:r>
              <a:rPr lang="en-US" dirty="0" smtClean="0">
                <a:solidFill>
                  <a:srgbClr val="FFFF00"/>
                </a:solidFill>
                <a:latin typeface="Aharoni" pitchFamily="2" charset="-79"/>
                <a:cs typeface="Aharoni" pitchFamily="2" charset="-79"/>
              </a:rPr>
              <a:t>8.0 fl oz</a:t>
            </a:r>
          </a:p>
          <a:p>
            <a:pPr marL="285750" indent="-285750">
              <a:buFont typeface="Arial" pitchFamily="34" charset="0"/>
              <a:buChar char="•"/>
            </a:pPr>
            <a:r>
              <a:rPr lang="en-US" dirty="0" smtClean="0">
                <a:solidFill>
                  <a:srgbClr val="FFFF00"/>
                </a:solidFill>
                <a:latin typeface="Aharoni" pitchFamily="2" charset="-79"/>
                <a:cs typeface="Aharoni" pitchFamily="2" charset="-79"/>
              </a:rPr>
              <a:t>2 Servings per container</a:t>
            </a:r>
          </a:p>
          <a:p>
            <a:pPr marL="342900" indent="-342900">
              <a:buFont typeface="Arial" pitchFamily="34" charset="0"/>
              <a:buChar char="•"/>
            </a:pPr>
            <a:r>
              <a:rPr lang="en-US" dirty="0" smtClean="0">
                <a:solidFill>
                  <a:srgbClr val="FFFF00"/>
                </a:solidFill>
                <a:latin typeface="Aharoni" pitchFamily="2" charset="-79"/>
                <a:cs typeface="Aharoni" pitchFamily="2" charset="-79"/>
              </a:rPr>
              <a:t>31g  of sugar</a:t>
            </a:r>
          </a:p>
          <a:p>
            <a:r>
              <a:rPr lang="en-US" dirty="0" smtClean="0">
                <a:solidFill>
                  <a:srgbClr val="FFFF00"/>
                </a:solidFill>
                <a:latin typeface="Aharoni" pitchFamily="2" charset="-79"/>
                <a:cs typeface="Aharoni" pitchFamily="2" charset="-79"/>
              </a:rPr>
              <a:t>24mg of  sodium</a:t>
            </a:r>
          </a:p>
          <a:p>
            <a:r>
              <a:rPr lang="en-US" dirty="0" smtClean="0">
                <a:solidFill>
                  <a:srgbClr val="FFFF00"/>
                </a:solidFill>
                <a:latin typeface="Aharoni" pitchFamily="2" charset="-79"/>
                <a:cs typeface="Aharoni" pitchFamily="2" charset="-79"/>
              </a:rPr>
              <a:t>1000mg of taurine</a:t>
            </a:r>
          </a:p>
          <a:p>
            <a:r>
              <a:rPr lang="en-US" dirty="0" smtClean="0">
                <a:solidFill>
                  <a:srgbClr val="FFFF00"/>
                </a:solidFill>
                <a:latin typeface="Aharoni" pitchFamily="2" charset="-79"/>
                <a:cs typeface="Aharoni" pitchFamily="2" charset="-79"/>
              </a:rPr>
              <a:t>150mg  of Ginkgo Binoba Leaf Extract</a:t>
            </a:r>
          </a:p>
          <a:p>
            <a:r>
              <a:rPr lang="en-US" dirty="0" smtClean="0">
                <a:solidFill>
                  <a:srgbClr val="FFFF00"/>
                </a:solidFill>
                <a:latin typeface="Aharoni" pitchFamily="2" charset="-79"/>
                <a:cs typeface="Aharoni" pitchFamily="2" charset="-79"/>
              </a:rPr>
              <a:t>80mg of Caffeine</a:t>
            </a:r>
          </a:p>
          <a:p>
            <a:r>
              <a:rPr lang="en-US" dirty="0" smtClean="0">
                <a:solidFill>
                  <a:srgbClr val="FFFF00"/>
                </a:solidFill>
                <a:latin typeface="Aharoni" pitchFamily="2" charset="-79"/>
                <a:cs typeface="Aharoni" pitchFamily="2" charset="-79"/>
              </a:rPr>
              <a:t>25mg of Guarana Seed</a:t>
            </a:r>
          </a:p>
          <a:p>
            <a:r>
              <a:rPr lang="en-US" dirty="0" smtClean="0">
                <a:solidFill>
                  <a:srgbClr val="FFFF00"/>
                </a:solidFill>
                <a:latin typeface="Aharoni" pitchFamily="2" charset="-79"/>
                <a:cs typeface="Aharoni" pitchFamily="2" charset="-79"/>
              </a:rPr>
              <a:t>Extract</a:t>
            </a:r>
          </a:p>
          <a:p>
            <a:r>
              <a:rPr lang="en-US" dirty="0" smtClean="0">
                <a:solidFill>
                  <a:srgbClr val="FFFF00"/>
                </a:solidFill>
                <a:latin typeface="Aharoni" pitchFamily="2" charset="-79"/>
                <a:cs typeface="Aharoni" pitchFamily="2" charset="-79"/>
              </a:rPr>
              <a:t>25mg of Inositol</a:t>
            </a:r>
          </a:p>
          <a:p>
            <a:r>
              <a:rPr lang="en-US" dirty="0" smtClean="0">
                <a:solidFill>
                  <a:srgbClr val="FFFF00"/>
                </a:solidFill>
                <a:latin typeface="Aharoni" pitchFamily="2" charset="-79"/>
                <a:cs typeface="Aharoni" pitchFamily="2" charset="-79"/>
              </a:rPr>
              <a:t>25mg of L-Carnitine</a:t>
            </a:r>
          </a:p>
          <a:p>
            <a:r>
              <a:rPr lang="en-US" dirty="0" smtClean="0">
                <a:solidFill>
                  <a:srgbClr val="FFFF00"/>
                </a:solidFill>
                <a:latin typeface="Aharoni" pitchFamily="2" charset="-79"/>
                <a:cs typeface="Aharoni" pitchFamily="2" charset="-79"/>
              </a:rPr>
              <a:t>25mg of Panax Ginseng Extract</a:t>
            </a:r>
          </a:p>
          <a:p>
            <a:r>
              <a:rPr lang="en-US" dirty="0" smtClean="0">
                <a:solidFill>
                  <a:srgbClr val="FFFF00"/>
                </a:solidFill>
                <a:latin typeface="Aharoni" pitchFamily="2" charset="-79"/>
                <a:cs typeface="Aharoni" pitchFamily="2" charset="-79"/>
              </a:rPr>
              <a:t>20mg of Milk Thistle Extract</a:t>
            </a:r>
          </a:p>
          <a:p>
            <a:pPr marL="342900" indent="-342900">
              <a:buAutoNum type="arabicPlain" startAt="140"/>
            </a:pPr>
            <a:r>
              <a:rPr lang="en-US" dirty="0" smtClean="0">
                <a:solidFill>
                  <a:srgbClr val="FFFF00"/>
                </a:solidFill>
                <a:latin typeface="Aharoni" pitchFamily="2" charset="-79"/>
                <a:cs typeface="Aharoni" pitchFamily="2" charset="-79"/>
              </a:rPr>
              <a:t> Calories</a:t>
            </a:r>
          </a:p>
          <a:p>
            <a:endParaRPr lang="en-US" dirty="0" smtClean="0">
              <a:solidFill>
                <a:srgbClr val="FFFF00"/>
              </a:solidFill>
            </a:endParaRPr>
          </a:p>
          <a:p>
            <a:endParaRPr lang="en-US" dirty="0" smtClean="0">
              <a:solidFill>
                <a:srgbClr val="FFFF00"/>
              </a:solidFill>
            </a:endParaRPr>
          </a:p>
        </p:txBody>
      </p:sp>
    </p:spTree>
    <p:extLst>
      <p:ext uri="{BB962C8B-B14F-4D97-AF65-F5344CB8AC3E}">
        <p14:creationId xmlns:p14="http://schemas.microsoft.com/office/powerpoint/2010/main" val="33515750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FF"/>
                </a:solidFill>
              </a:rPr>
              <a:t>Rockstar Heart rates </a:t>
            </a:r>
            <a:endParaRPr lang="en-US" dirty="0">
              <a:solidFill>
                <a:srgbClr val="FF00FF"/>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3215536"/>
              </p:ext>
            </p:extLst>
          </p:nvPr>
        </p:nvGraphicFramePr>
        <p:xfrm>
          <a:off x="381000" y="15240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419789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0" y="245953"/>
            <a:ext cx="3962400" cy="6248400"/>
          </a:xfrm>
        </p:spPr>
        <p:txBody>
          <a:bodyPr>
            <a:normAutofit fontScale="85000" lnSpcReduction="10000"/>
          </a:bodyPr>
          <a:lstStyle/>
          <a:p>
            <a:pPr marL="0" indent="0" algn="ctr">
              <a:buNone/>
            </a:pPr>
            <a:r>
              <a:rPr lang="en-US" sz="6400" b="1" dirty="0" smtClean="0">
                <a:solidFill>
                  <a:srgbClr val="FFFF00"/>
                </a:solidFill>
              </a:rPr>
              <a:t>Pictures</a:t>
            </a:r>
          </a:p>
          <a:p>
            <a:r>
              <a:rPr lang="en-US" dirty="0" smtClean="0">
                <a:solidFill>
                  <a:srgbClr val="00B0F0"/>
                </a:solidFill>
              </a:rPr>
              <a:t>http://</a:t>
            </a:r>
            <a:r>
              <a:rPr lang="en-US" dirty="0">
                <a:solidFill>
                  <a:srgbClr val="00B0F0"/>
                </a:solidFill>
              </a:rPr>
              <a:t>www.bing.com/images/search?q=rockstar+energy+drink+&amp;view=detail&amp;id=6FF5D13B8EAE0038AB8C05ED0EC2B172F203BB1D&amp;first=0&amp;FORM=IDFRIR</a:t>
            </a:r>
          </a:p>
          <a:p>
            <a:r>
              <a:rPr lang="en-US" dirty="0" smtClean="0">
                <a:solidFill>
                  <a:srgbClr val="00B0F0"/>
                </a:solidFill>
              </a:rPr>
              <a:t>	http</a:t>
            </a:r>
            <a:r>
              <a:rPr lang="en-US" dirty="0">
                <a:solidFill>
                  <a:srgbClr val="00B0F0"/>
                </a:solidFill>
              </a:rPr>
              <a:t>://www.bing.com/images/search?q=rockstar+energy+drink+&amp;view=detail&amp;id=6FF5D13B8EAE0038AB8C05ED0EC2B172F203BB1D&amp;first=0&amp;FORM=IDFRIR</a:t>
            </a:r>
          </a:p>
        </p:txBody>
      </p:sp>
      <p:sp>
        <p:nvSpPr>
          <p:cNvPr id="4" name="TextBox 3"/>
          <p:cNvSpPr txBox="1"/>
          <p:nvPr/>
        </p:nvSpPr>
        <p:spPr>
          <a:xfrm flipH="1">
            <a:off x="557737" y="86916"/>
            <a:ext cx="1554481" cy="7017306"/>
          </a:xfrm>
          <a:prstGeom prst="rect">
            <a:avLst/>
          </a:prstGeom>
          <a:noFill/>
        </p:spPr>
        <p:txBody>
          <a:bodyPr wrap="square" rtlCol="0">
            <a:spAutoFit/>
          </a:bodyPr>
          <a:lstStyle/>
          <a:p>
            <a:r>
              <a:rPr lang="en-US" sz="4800" b="1" dirty="0" smtClean="0">
                <a:solidFill>
                  <a:srgbClr val="FFFF00"/>
                </a:solidFill>
              </a:rPr>
              <a:t>R</a:t>
            </a:r>
          </a:p>
          <a:p>
            <a:r>
              <a:rPr lang="en-US" sz="4800" b="1" dirty="0" smtClean="0">
                <a:solidFill>
                  <a:srgbClr val="FFFF00"/>
                </a:solidFill>
              </a:rPr>
              <a:t>E</a:t>
            </a:r>
          </a:p>
          <a:p>
            <a:r>
              <a:rPr lang="en-US" sz="4800" b="1" dirty="0" smtClean="0">
                <a:solidFill>
                  <a:srgbClr val="FFFF00"/>
                </a:solidFill>
              </a:rPr>
              <a:t>S</a:t>
            </a:r>
          </a:p>
          <a:p>
            <a:r>
              <a:rPr lang="en-US" sz="4800" b="1" dirty="0" smtClean="0">
                <a:solidFill>
                  <a:srgbClr val="FFFF00"/>
                </a:solidFill>
              </a:rPr>
              <a:t>O</a:t>
            </a:r>
          </a:p>
          <a:p>
            <a:r>
              <a:rPr lang="en-US" sz="4800" b="1" dirty="0" smtClean="0">
                <a:solidFill>
                  <a:srgbClr val="FFFF00"/>
                </a:solidFill>
              </a:rPr>
              <a:t>U</a:t>
            </a:r>
          </a:p>
          <a:p>
            <a:r>
              <a:rPr lang="en-US" sz="4800" b="1" dirty="0" smtClean="0">
                <a:solidFill>
                  <a:srgbClr val="FFFF00"/>
                </a:solidFill>
              </a:rPr>
              <a:t>R</a:t>
            </a:r>
          </a:p>
          <a:p>
            <a:r>
              <a:rPr lang="en-US" sz="4800" b="1" dirty="0" smtClean="0">
                <a:solidFill>
                  <a:srgbClr val="FFFF00"/>
                </a:solidFill>
              </a:rPr>
              <a:t>C</a:t>
            </a:r>
          </a:p>
          <a:p>
            <a:r>
              <a:rPr lang="en-US" sz="4800" b="1" dirty="0" smtClean="0">
                <a:solidFill>
                  <a:srgbClr val="FFFF00"/>
                </a:solidFill>
              </a:rPr>
              <a:t>E</a:t>
            </a:r>
          </a:p>
          <a:p>
            <a:r>
              <a:rPr lang="en-US" sz="4800" b="1" dirty="0" smtClean="0">
                <a:solidFill>
                  <a:srgbClr val="FFFF00"/>
                </a:solidFill>
              </a:rPr>
              <a:t>S</a:t>
            </a:r>
          </a:p>
          <a:p>
            <a:endParaRPr lang="en-US" dirty="0"/>
          </a:p>
        </p:txBody>
      </p:sp>
      <p:sp>
        <p:nvSpPr>
          <p:cNvPr id="5" name="Rectangle 4"/>
          <p:cNvSpPr/>
          <p:nvPr/>
        </p:nvSpPr>
        <p:spPr>
          <a:xfrm>
            <a:off x="7250942" y="0"/>
            <a:ext cx="1143000" cy="6740307"/>
          </a:xfrm>
          <a:prstGeom prst="rect">
            <a:avLst/>
          </a:prstGeom>
        </p:spPr>
        <p:txBody>
          <a:bodyPr wrap="square">
            <a:spAutoFit/>
          </a:bodyPr>
          <a:lstStyle/>
          <a:p>
            <a:r>
              <a:rPr lang="pt-BR" sz="4800" b="1" dirty="0">
                <a:solidFill>
                  <a:srgbClr val="FFFF00"/>
                </a:solidFill>
              </a:rPr>
              <a:t>R</a:t>
            </a:r>
          </a:p>
          <a:p>
            <a:r>
              <a:rPr lang="pt-BR" sz="4800" b="1" dirty="0">
                <a:solidFill>
                  <a:srgbClr val="FFFF00"/>
                </a:solidFill>
              </a:rPr>
              <a:t>E</a:t>
            </a:r>
          </a:p>
          <a:p>
            <a:r>
              <a:rPr lang="pt-BR" sz="4800" b="1" dirty="0">
                <a:solidFill>
                  <a:srgbClr val="FFFF00"/>
                </a:solidFill>
              </a:rPr>
              <a:t>S</a:t>
            </a:r>
          </a:p>
          <a:p>
            <a:r>
              <a:rPr lang="pt-BR" sz="4800" b="1" dirty="0">
                <a:solidFill>
                  <a:srgbClr val="FFFF00"/>
                </a:solidFill>
              </a:rPr>
              <a:t>O</a:t>
            </a:r>
          </a:p>
          <a:p>
            <a:r>
              <a:rPr lang="pt-BR" sz="4800" b="1" dirty="0">
                <a:solidFill>
                  <a:srgbClr val="FFFF00"/>
                </a:solidFill>
              </a:rPr>
              <a:t>U</a:t>
            </a:r>
          </a:p>
          <a:p>
            <a:r>
              <a:rPr lang="pt-BR" sz="4800" b="1" dirty="0">
                <a:solidFill>
                  <a:srgbClr val="FFFF00"/>
                </a:solidFill>
              </a:rPr>
              <a:t>R</a:t>
            </a:r>
          </a:p>
          <a:p>
            <a:r>
              <a:rPr lang="pt-BR" sz="4800" b="1" dirty="0">
                <a:solidFill>
                  <a:srgbClr val="FFFF00"/>
                </a:solidFill>
              </a:rPr>
              <a:t>C</a:t>
            </a:r>
          </a:p>
          <a:p>
            <a:r>
              <a:rPr lang="pt-BR" sz="4800" b="1" dirty="0">
                <a:solidFill>
                  <a:srgbClr val="FFFF00"/>
                </a:solidFill>
              </a:rPr>
              <a:t>E</a:t>
            </a:r>
          </a:p>
          <a:p>
            <a:r>
              <a:rPr lang="pt-BR" sz="4800" b="1" dirty="0">
                <a:solidFill>
                  <a:srgbClr val="FFFF00"/>
                </a:solidFill>
              </a:rPr>
              <a:t>S</a:t>
            </a:r>
          </a:p>
        </p:txBody>
      </p:sp>
    </p:spTree>
    <p:extLst>
      <p:ext uri="{BB962C8B-B14F-4D97-AF65-F5344CB8AC3E}">
        <p14:creationId xmlns:p14="http://schemas.microsoft.com/office/powerpoint/2010/main" val="42614234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8D553F"/>
        </a:solidFill>
        <a:effectLst/>
      </p:bgPr>
    </p:bg>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8622087" cy="6525491"/>
          </a:xfrm>
        </p:spPr>
      </p:pic>
      <p:sp>
        <p:nvSpPr>
          <p:cNvPr id="2" name="Title 1"/>
          <p:cNvSpPr>
            <a:spLocks noGrp="1"/>
          </p:cNvSpPr>
          <p:nvPr>
            <p:ph type="title"/>
          </p:nvPr>
        </p:nvSpPr>
        <p:spPr>
          <a:xfrm rot="18996688">
            <a:off x="-2705318" y="609935"/>
            <a:ext cx="8229600" cy="1165765"/>
          </a:xfrm>
        </p:spPr>
        <p:txBody>
          <a:bodyPr>
            <a:noAutofit/>
          </a:bodyPr>
          <a:lstStyle/>
          <a:p>
            <a:r>
              <a:rPr lang="en-US" sz="9600" dirty="0" smtClean="0">
                <a:solidFill>
                  <a:schemeClr val="bg1"/>
                </a:solidFill>
              </a:rPr>
              <a:t>Coffee</a:t>
            </a:r>
            <a:endParaRPr lang="en-US" sz="9600" dirty="0">
              <a:solidFill>
                <a:schemeClr val="bg1"/>
              </a:solidFill>
            </a:endParaRPr>
          </a:p>
        </p:txBody>
      </p:sp>
      <p:sp>
        <p:nvSpPr>
          <p:cNvPr id="5" name="TextBox 4"/>
          <p:cNvSpPr txBox="1"/>
          <p:nvPr/>
        </p:nvSpPr>
        <p:spPr>
          <a:xfrm>
            <a:off x="5486400" y="-19334"/>
            <a:ext cx="3276600" cy="3293209"/>
          </a:xfrm>
          <a:prstGeom prst="rect">
            <a:avLst/>
          </a:prstGeom>
          <a:noFill/>
        </p:spPr>
        <p:txBody>
          <a:bodyPr wrap="square" rtlCol="0">
            <a:spAutoFit/>
          </a:bodyPr>
          <a:lstStyle/>
          <a:p>
            <a:r>
              <a:rPr lang="en-US" sz="2800" dirty="0" smtClean="0">
                <a:solidFill>
                  <a:schemeClr val="bg1"/>
                </a:solidFill>
              </a:rPr>
              <a:t>Nutritional Facts</a:t>
            </a:r>
          </a:p>
          <a:p>
            <a:pPr marL="285750" indent="-285750">
              <a:buFont typeface="Arial" pitchFamily="34" charset="0"/>
              <a:buChar char="•"/>
            </a:pPr>
            <a:r>
              <a:rPr lang="en-US" b="1" dirty="0" smtClean="0">
                <a:solidFill>
                  <a:schemeClr val="bg1"/>
                </a:solidFill>
              </a:rPr>
              <a:t>2 calories</a:t>
            </a:r>
          </a:p>
          <a:p>
            <a:pPr marL="285750" indent="-285750">
              <a:buFont typeface="Arial" pitchFamily="34" charset="0"/>
              <a:buChar char="•"/>
            </a:pPr>
            <a:r>
              <a:rPr lang="en-US" b="1" dirty="0" smtClean="0">
                <a:solidFill>
                  <a:schemeClr val="bg1"/>
                </a:solidFill>
              </a:rPr>
              <a:t>0g of saturated fat</a:t>
            </a:r>
          </a:p>
          <a:p>
            <a:pPr marL="285750" indent="-285750">
              <a:buFont typeface="Arial" pitchFamily="34" charset="0"/>
              <a:buChar char="•"/>
            </a:pPr>
            <a:r>
              <a:rPr lang="en-US" b="1" dirty="0" smtClean="0">
                <a:solidFill>
                  <a:schemeClr val="bg1"/>
                </a:solidFill>
              </a:rPr>
              <a:t>0g of trans fat</a:t>
            </a:r>
          </a:p>
          <a:p>
            <a:pPr marL="285750" indent="-285750">
              <a:buFont typeface="Arial" pitchFamily="34" charset="0"/>
              <a:buChar char="•"/>
            </a:pPr>
            <a:r>
              <a:rPr lang="en-US" b="1" dirty="0" smtClean="0">
                <a:solidFill>
                  <a:schemeClr val="bg1"/>
                </a:solidFill>
              </a:rPr>
              <a:t>0mg of cholesterol</a:t>
            </a:r>
          </a:p>
          <a:p>
            <a:pPr marL="285750" indent="-285750">
              <a:buFont typeface="Arial" pitchFamily="34" charset="0"/>
              <a:buChar char="•"/>
            </a:pPr>
            <a:r>
              <a:rPr lang="en-US" b="1" dirty="0" smtClean="0">
                <a:solidFill>
                  <a:schemeClr val="bg1"/>
                </a:solidFill>
              </a:rPr>
              <a:t>5mg of sodium</a:t>
            </a:r>
          </a:p>
          <a:p>
            <a:pPr marL="285750" indent="-285750">
              <a:buFont typeface="Arial" pitchFamily="34" charset="0"/>
              <a:buChar char="•"/>
            </a:pPr>
            <a:r>
              <a:rPr lang="en-US" b="1" dirty="0">
                <a:solidFill>
                  <a:schemeClr val="bg1"/>
                </a:solidFill>
              </a:rPr>
              <a:t>0</a:t>
            </a:r>
            <a:r>
              <a:rPr lang="en-US" b="1" dirty="0" smtClean="0">
                <a:solidFill>
                  <a:schemeClr val="bg1"/>
                </a:solidFill>
              </a:rPr>
              <a:t>g of dietary fibers</a:t>
            </a:r>
          </a:p>
          <a:p>
            <a:pPr marL="285750" indent="-285750">
              <a:buFont typeface="Arial" pitchFamily="34" charset="0"/>
              <a:buChar char="•"/>
            </a:pPr>
            <a:r>
              <a:rPr lang="en-US" b="1" dirty="0" smtClean="0">
                <a:solidFill>
                  <a:schemeClr val="bg1"/>
                </a:solidFill>
              </a:rPr>
              <a:t>0g of sugar</a:t>
            </a:r>
          </a:p>
          <a:p>
            <a:pPr marL="285750" indent="-285750">
              <a:buFont typeface="Arial" pitchFamily="34" charset="0"/>
              <a:buChar char="•"/>
            </a:pPr>
            <a:r>
              <a:rPr lang="en-US" b="1" dirty="0" smtClean="0">
                <a:solidFill>
                  <a:schemeClr val="bg1"/>
                </a:solidFill>
              </a:rPr>
              <a:t>200mg of caffeine</a:t>
            </a:r>
          </a:p>
          <a:p>
            <a:pPr marL="285750" indent="-285750">
              <a:buFont typeface="Arial" pitchFamily="34" charset="0"/>
              <a:buChar char="•"/>
            </a:pPr>
            <a:endParaRPr lang="en-US" dirty="0" smtClean="0">
              <a:solidFill>
                <a:schemeClr val="bg1"/>
              </a:solidFill>
            </a:endParaRPr>
          </a:p>
          <a:p>
            <a:pPr marL="285750" indent="-285750">
              <a:buFont typeface="Arial" pitchFamily="34" charset="0"/>
              <a:buChar char="•"/>
            </a:pPr>
            <a:endParaRPr lang="en-US" dirty="0">
              <a:solidFill>
                <a:schemeClr val="bg1"/>
              </a:solidFill>
            </a:endParaRPr>
          </a:p>
        </p:txBody>
      </p:sp>
    </p:spTree>
    <p:extLst>
      <p:ext uri="{BB962C8B-B14F-4D97-AF65-F5344CB8AC3E}">
        <p14:creationId xmlns:p14="http://schemas.microsoft.com/office/powerpoint/2010/main" val="6649423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8D553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Coffee Heart rates</a:t>
            </a:r>
            <a:endParaRPr lang="en-US" dirty="0">
              <a:solidFill>
                <a:schemeClr val="bg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24961247"/>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57069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8D553F"/>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791200"/>
          </a:xfrm>
        </p:spPr>
        <p:txBody>
          <a:bodyPr>
            <a:normAutofit fontScale="85000" lnSpcReduction="20000"/>
          </a:bodyPr>
          <a:lstStyle/>
          <a:p>
            <a:pPr marL="0" indent="0">
              <a:buNone/>
            </a:pPr>
            <a:endParaRPr lang="en-US" dirty="0"/>
          </a:p>
          <a:p>
            <a:pPr marL="0" indent="0">
              <a:buNone/>
            </a:pPr>
            <a:r>
              <a:rPr lang="en-US" dirty="0" smtClean="0">
                <a:solidFill>
                  <a:schemeClr val="bg1"/>
                </a:solidFill>
              </a:rPr>
              <a:t>http</a:t>
            </a:r>
            <a:r>
              <a:rPr lang="en-US" dirty="0">
                <a:solidFill>
                  <a:schemeClr val="bg1"/>
                </a:solidFill>
              </a:rPr>
              <a:t>://images.google.com/search?tbm=isch&amp;hl=en&amp;source=hp&amp;biw=1311&amp;bih=588&amp;q=coffee&amp;gbv=2&amp;oq=coffee&amp;aq=f&amp;aqi=g10&amp;aql=&amp;gs_sm=e&amp;gs_upl=907l2416l0l2830l6l6l0l1l1l0l312l1289l0.1.3.1l5l0</a:t>
            </a:r>
          </a:p>
          <a:p>
            <a:pPr marL="0" indent="0">
              <a:buNone/>
            </a:pPr>
            <a:endParaRPr lang="en-US" dirty="0">
              <a:solidFill>
                <a:schemeClr val="bg1"/>
              </a:solidFill>
            </a:endParaRPr>
          </a:p>
          <a:p>
            <a:pPr marL="0" indent="0">
              <a:buNone/>
            </a:pPr>
            <a:r>
              <a:rPr lang="en-US" dirty="0" smtClean="0">
                <a:solidFill>
                  <a:schemeClr val="bg1"/>
                </a:solidFill>
              </a:rPr>
              <a:t>http</a:t>
            </a:r>
            <a:r>
              <a:rPr lang="en-US" dirty="0">
                <a:solidFill>
                  <a:schemeClr val="bg1"/>
                </a:solidFill>
              </a:rPr>
              <a:t>://images.google.com/search?tbm=isch&amp;hl=en&amp;source=hp&amp;biw=1311&amp;bih=588&amp;q=coffee&amp;gbv=2&amp;oq=coffee&amp;aq=f&amp;aqi=g10&amp;aql=&amp;gs_sm=e&amp;gs_upl=907l2416l0l2830l6l6l0l1l1l0l312l1289l0.1.3.1l5l0</a:t>
            </a:r>
          </a:p>
          <a:p>
            <a:pPr marL="0" indent="0">
              <a:buNone/>
            </a:pPr>
            <a:endParaRPr lang="en-US" dirty="0">
              <a:solidFill>
                <a:schemeClr val="bg1"/>
              </a:solidFill>
            </a:endParaRPr>
          </a:p>
          <a:p>
            <a:pPr marL="0" indent="0">
              <a:buNone/>
            </a:pPr>
            <a:r>
              <a:rPr lang="en-US" dirty="0" smtClean="0">
                <a:solidFill>
                  <a:schemeClr val="bg1"/>
                </a:solidFill>
              </a:rPr>
              <a:t>http</a:t>
            </a:r>
            <a:r>
              <a:rPr lang="en-US" dirty="0">
                <a:solidFill>
                  <a:schemeClr val="bg1"/>
                </a:solidFill>
              </a:rPr>
              <a:t>://images.google.com/search?tbm=isch&amp;hl=en&amp;source=hp&amp;biw=1311&amp;bih=588&amp;q=coffee&amp;gbv=2&amp;oq=coffee&amp;aq=f&amp;aqi=g10&amp;aql=&amp;gs_sm=e&amp;gs_upl=907l2416l0l2830l6l6l0l1l1l0l312l1289l0.1.3.1l5l0</a:t>
            </a:r>
          </a:p>
        </p:txBody>
      </p:sp>
      <p:sp>
        <p:nvSpPr>
          <p:cNvPr id="4" name="TextBox 3"/>
          <p:cNvSpPr txBox="1"/>
          <p:nvPr/>
        </p:nvSpPr>
        <p:spPr>
          <a:xfrm>
            <a:off x="4800600" y="0"/>
            <a:ext cx="3429000" cy="1446550"/>
          </a:xfrm>
          <a:prstGeom prst="rect">
            <a:avLst/>
          </a:prstGeom>
          <a:noFill/>
        </p:spPr>
        <p:txBody>
          <a:bodyPr wrap="square" rtlCol="0">
            <a:spAutoFit/>
          </a:bodyPr>
          <a:lstStyle/>
          <a:p>
            <a:r>
              <a:rPr lang="en-US" sz="4400" dirty="0" smtClean="0">
                <a:solidFill>
                  <a:schemeClr val="bg1"/>
                </a:solidFill>
              </a:rPr>
              <a:t>Picture 	Resources</a:t>
            </a:r>
            <a:endParaRPr lang="en-US" sz="4400" dirty="0">
              <a:solidFill>
                <a:schemeClr val="bg1"/>
              </a:solidFill>
            </a:endParaRPr>
          </a:p>
        </p:txBody>
      </p:sp>
    </p:spTree>
    <p:extLst>
      <p:ext uri="{BB962C8B-B14F-4D97-AF65-F5344CB8AC3E}">
        <p14:creationId xmlns:p14="http://schemas.microsoft.com/office/powerpoint/2010/main" val="36664442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8915400" cy="6126162"/>
          </a:xfrm>
        </p:spPr>
        <p:txBody>
          <a:bodyPr>
            <a:normAutofit/>
          </a:bodyPr>
          <a:lstStyle/>
          <a:p>
            <a:r>
              <a:rPr lang="en-US" sz="9600" dirty="0" smtClean="0">
                <a:solidFill>
                  <a:srgbClr val="FF0000"/>
                </a:solidFill>
              </a:rPr>
              <a:t>B</a:t>
            </a:r>
            <a:r>
              <a:rPr lang="en-US" sz="9600" dirty="0" smtClean="0">
                <a:solidFill>
                  <a:srgbClr val="FF6600"/>
                </a:solidFill>
              </a:rPr>
              <a:t>y</a:t>
            </a:r>
            <a:r>
              <a:rPr lang="en-US" sz="9600" dirty="0" smtClean="0">
                <a:solidFill>
                  <a:srgbClr val="FFFF00"/>
                </a:solidFill>
              </a:rPr>
              <a:t>:</a:t>
            </a:r>
            <a:r>
              <a:rPr lang="en-US" sz="9600" dirty="0" smtClean="0"/>
              <a:t/>
            </a:r>
            <a:br>
              <a:rPr lang="en-US" sz="9600" dirty="0" smtClean="0"/>
            </a:br>
            <a:r>
              <a:rPr lang="en-US" sz="9600" dirty="0"/>
              <a:t> </a:t>
            </a:r>
            <a:r>
              <a:rPr lang="en-US" sz="9600" dirty="0" smtClean="0">
                <a:solidFill>
                  <a:srgbClr val="00FF00"/>
                </a:solidFill>
              </a:rPr>
              <a:t>R</a:t>
            </a:r>
            <a:r>
              <a:rPr lang="en-US" sz="9600" dirty="0" smtClean="0">
                <a:solidFill>
                  <a:srgbClr val="00FFFF"/>
                </a:solidFill>
              </a:rPr>
              <a:t>a</a:t>
            </a:r>
            <a:r>
              <a:rPr lang="en-US" sz="9600" dirty="0" smtClean="0">
                <a:solidFill>
                  <a:srgbClr val="7030A0"/>
                </a:solidFill>
              </a:rPr>
              <a:t>n</a:t>
            </a:r>
            <a:r>
              <a:rPr lang="en-US" sz="9600" dirty="0" smtClean="0">
                <a:solidFill>
                  <a:srgbClr val="C47C50"/>
                </a:solidFill>
              </a:rPr>
              <a:t>i</a:t>
            </a:r>
            <a:r>
              <a:rPr lang="en-US" sz="9600" dirty="0" smtClean="0">
                <a:solidFill>
                  <a:schemeClr val="bg1"/>
                </a:solidFill>
              </a:rPr>
              <a:t>e</a:t>
            </a:r>
            <a:r>
              <a:rPr lang="en-US" sz="9600" dirty="0" smtClean="0">
                <a:solidFill>
                  <a:srgbClr val="FF0000"/>
                </a:solidFill>
              </a:rPr>
              <a:t>r</a:t>
            </a:r>
            <a:r>
              <a:rPr lang="en-US" sz="9600" dirty="0" smtClean="0"/>
              <a:t> </a:t>
            </a:r>
            <a:r>
              <a:rPr lang="en-US" sz="9600" dirty="0" smtClean="0">
                <a:solidFill>
                  <a:srgbClr val="FF6600"/>
                </a:solidFill>
              </a:rPr>
              <a:t>F</a:t>
            </a:r>
            <a:r>
              <a:rPr lang="en-US" sz="9600" dirty="0" smtClean="0">
                <a:solidFill>
                  <a:srgbClr val="FFFF00"/>
                </a:solidFill>
              </a:rPr>
              <a:t>o</a:t>
            </a:r>
            <a:r>
              <a:rPr lang="en-US" sz="9600" dirty="0" smtClean="0">
                <a:solidFill>
                  <a:srgbClr val="00FF00"/>
                </a:solidFill>
              </a:rPr>
              <a:t>r</a:t>
            </a:r>
            <a:r>
              <a:rPr lang="en-US" sz="9600" dirty="0" smtClean="0">
                <a:solidFill>
                  <a:srgbClr val="00FFFF"/>
                </a:solidFill>
              </a:rPr>
              <a:t>d </a:t>
            </a:r>
            <a:r>
              <a:rPr lang="en-US" sz="9600" dirty="0" smtClean="0">
                <a:solidFill>
                  <a:srgbClr val="7030A0"/>
                </a:solidFill>
              </a:rPr>
              <a:t>a</a:t>
            </a:r>
            <a:r>
              <a:rPr lang="en-US" sz="9600" dirty="0" smtClean="0">
                <a:solidFill>
                  <a:srgbClr val="C47C50"/>
                </a:solidFill>
              </a:rPr>
              <a:t>n</a:t>
            </a:r>
            <a:r>
              <a:rPr lang="en-US" sz="9600" dirty="0" smtClean="0">
                <a:solidFill>
                  <a:schemeClr val="bg1"/>
                </a:solidFill>
              </a:rPr>
              <a:t>d</a:t>
            </a:r>
            <a:r>
              <a:rPr lang="en-US" sz="9600" dirty="0" smtClean="0"/>
              <a:t> </a:t>
            </a:r>
            <a:r>
              <a:rPr lang="en-US" sz="9600" dirty="0" smtClean="0">
                <a:solidFill>
                  <a:srgbClr val="FF0000"/>
                </a:solidFill>
              </a:rPr>
              <a:t>A</a:t>
            </a:r>
            <a:r>
              <a:rPr lang="en-US" sz="9600" dirty="0" smtClean="0">
                <a:solidFill>
                  <a:srgbClr val="FF6600"/>
                </a:solidFill>
              </a:rPr>
              <a:t>v</a:t>
            </a:r>
            <a:r>
              <a:rPr lang="en-US" sz="9600" dirty="0" smtClean="0">
                <a:solidFill>
                  <a:srgbClr val="FFFF00"/>
                </a:solidFill>
              </a:rPr>
              <a:t>r</a:t>
            </a:r>
            <a:r>
              <a:rPr lang="en-US" sz="9600" dirty="0" smtClean="0">
                <a:solidFill>
                  <a:srgbClr val="00FF00"/>
                </a:solidFill>
              </a:rPr>
              <a:t>a</a:t>
            </a:r>
            <a:r>
              <a:rPr lang="en-US" sz="9600" dirty="0" smtClean="0"/>
              <a:t> </a:t>
            </a:r>
            <a:r>
              <a:rPr lang="en-US" sz="9600" dirty="0" smtClean="0">
                <a:solidFill>
                  <a:srgbClr val="00FFFF"/>
                </a:solidFill>
              </a:rPr>
              <a:t>S</a:t>
            </a:r>
            <a:r>
              <a:rPr lang="en-US" sz="9600" dirty="0" smtClean="0">
                <a:solidFill>
                  <a:srgbClr val="7030A0"/>
                </a:solidFill>
              </a:rPr>
              <a:t>a</a:t>
            </a:r>
            <a:r>
              <a:rPr lang="en-US" sz="9600" dirty="0" smtClean="0">
                <a:solidFill>
                  <a:srgbClr val="C47C50"/>
                </a:solidFill>
              </a:rPr>
              <a:t>s</a:t>
            </a:r>
            <a:r>
              <a:rPr lang="en-US" sz="9600" dirty="0" smtClean="0">
                <a:solidFill>
                  <a:schemeClr val="bg1"/>
                </a:solidFill>
              </a:rPr>
              <a:t>l</a:t>
            </a:r>
            <a:r>
              <a:rPr lang="en-US" sz="9600" dirty="0" smtClean="0">
                <a:solidFill>
                  <a:srgbClr val="FF0000"/>
                </a:solidFill>
              </a:rPr>
              <a:t>o</a:t>
            </a:r>
            <a:r>
              <a:rPr lang="en-US" sz="9600" dirty="0" smtClean="0">
                <a:solidFill>
                  <a:srgbClr val="FF6600"/>
                </a:solidFill>
              </a:rPr>
              <a:t>w</a:t>
            </a:r>
            <a:endParaRPr lang="en-US" sz="9600" dirty="0">
              <a:solidFill>
                <a:srgbClr val="FF6600"/>
              </a:solidFill>
            </a:endParaRPr>
          </a:p>
        </p:txBody>
      </p:sp>
    </p:spTree>
    <p:extLst>
      <p:ext uri="{BB962C8B-B14F-4D97-AF65-F5344CB8AC3E}">
        <p14:creationId xmlns:p14="http://schemas.microsoft.com/office/powerpoint/2010/main" val="5216110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rot="1445644">
            <a:off x="1039590" y="1249018"/>
            <a:ext cx="8229600" cy="1143000"/>
          </a:xfrm>
        </p:spPr>
        <p:txBody>
          <a:bodyPr>
            <a:noAutofit/>
          </a:bodyPr>
          <a:lstStyle/>
          <a:p>
            <a:r>
              <a:rPr lang="en-US" sz="8000" dirty="0" smtClean="0">
                <a:solidFill>
                  <a:srgbClr val="7030A0"/>
                </a:solidFill>
              </a:rPr>
              <a:t>Problem/Question</a:t>
            </a:r>
            <a:endParaRPr lang="en-US" sz="8000" dirty="0">
              <a:solidFill>
                <a:srgbClr val="7030A0"/>
              </a:solidFill>
            </a:endParaRPr>
          </a:p>
        </p:txBody>
      </p:sp>
      <p:sp>
        <p:nvSpPr>
          <p:cNvPr id="3" name="Content Placeholder 2"/>
          <p:cNvSpPr>
            <a:spLocks noGrp="1"/>
          </p:cNvSpPr>
          <p:nvPr>
            <p:ph idx="1"/>
          </p:nvPr>
        </p:nvSpPr>
        <p:spPr>
          <a:xfrm>
            <a:off x="0" y="2057400"/>
            <a:ext cx="8229600" cy="4525963"/>
          </a:xfrm>
        </p:spPr>
        <p:txBody>
          <a:bodyPr>
            <a:normAutofit fontScale="77500" lnSpcReduction="20000"/>
          </a:bodyPr>
          <a:lstStyle/>
          <a:p>
            <a:endParaRPr lang="en-US" sz="4000" dirty="0"/>
          </a:p>
          <a:p>
            <a:pPr marL="0" indent="0">
              <a:buNone/>
            </a:pPr>
            <a:endParaRPr lang="en-US" sz="4000" dirty="0"/>
          </a:p>
          <a:p>
            <a:r>
              <a:rPr lang="en-US" sz="8000" dirty="0">
                <a:solidFill>
                  <a:srgbClr val="7030A0"/>
                </a:solidFill>
              </a:rPr>
              <a:t>Will different caffeinated drinks raise heart rates at varying rates?</a:t>
            </a:r>
          </a:p>
          <a:p>
            <a:endParaRPr lang="en-US" sz="4000" dirty="0"/>
          </a:p>
          <a:p>
            <a:endParaRPr lang="en-US" sz="4000" dirty="0"/>
          </a:p>
          <a:p>
            <a:endParaRPr lang="en-US" sz="4000" dirty="0"/>
          </a:p>
        </p:txBody>
      </p:sp>
    </p:spTree>
    <p:extLst>
      <p:ext uri="{BB962C8B-B14F-4D97-AF65-F5344CB8AC3E}">
        <p14:creationId xmlns:p14="http://schemas.microsoft.com/office/powerpoint/2010/main" val="21962331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F0"/>
                </a:solidFill>
              </a:rPr>
              <a:t> Hypothesis</a:t>
            </a:r>
            <a:endParaRPr lang="en-US" dirty="0">
              <a:solidFill>
                <a:srgbClr val="00B0F0"/>
              </a:solidFill>
            </a:endParaRPr>
          </a:p>
        </p:txBody>
      </p:sp>
      <p:sp>
        <p:nvSpPr>
          <p:cNvPr id="3" name="Content Placeholder 2"/>
          <p:cNvSpPr>
            <a:spLocks noGrp="1"/>
          </p:cNvSpPr>
          <p:nvPr>
            <p:ph idx="1"/>
          </p:nvPr>
        </p:nvSpPr>
        <p:spPr/>
        <p:txBody>
          <a:bodyPr>
            <a:normAutofit fontScale="92500"/>
          </a:bodyPr>
          <a:lstStyle/>
          <a:p>
            <a:pPr marL="457200" lvl="1" indent="0">
              <a:buNone/>
            </a:pPr>
            <a:r>
              <a:rPr lang="en-US" dirty="0" smtClean="0">
                <a:solidFill>
                  <a:srgbClr val="00B0F0"/>
                </a:solidFill>
              </a:rPr>
              <a:t>	The </a:t>
            </a:r>
            <a:r>
              <a:rPr lang="en-US" dirty="0">
                <a:solidFill>
                  <a:srgbClr val="00B0F0"/>
                </a:solidFill>
              </a:rPr>
              <a:t>hypothesis was that caffeinated drinks will raise the heart rate. Two subjects tested their resting heart rates before the experiment, then drank a caffeinated drink and tested their heart rate every five minutes.  This experiment was repeated with different types of caffeinated drinks, such as Red Bull, Rockstar, and coffee.   The results demonstrated that the energy drinks Red Bull and Rockstar raised the heart rate more significantly than coffee.  This is probably related to the fact that energy drinks have twice the amount of caffeine than coffee.</a:t>
            </a:r>
          </a:p>
          <a:p>
            <a:endParaRPr lang="en-US" dirty="0"/>
          </a:p>
        </p:txBody>
      </p:sp>
    </p:spTree>
    <p:extLst>
      <p:ext uri="{BB962C8B-B14F-4D97-AF65-F5344CB8AC3E}">
        <p14:creationId xmlns:p14="http://schemas.microsoft.com/office/powerpoint/2010/main" val="28300714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4762"/>
            <a:ext cx="8229600" cy="1143000"/>
          </a:xfrm>
        </p:spPr>
        <p:txBody>
          <a:bodyPr/>
          <a:lstStyle/>
          <a:p>
            <a:r>
              <a:rPr lang="en-US" u="sng" dirty="0" smtClean="0">
                <a:solidFill>
                  <a:srgbClr val="FFFF00"/>
                </a:solidFill>
              </a:rPr>
              <a:t>Materials</a:t>
            </a:r>
            <a:r>
              <a:rPr lang="en-US" dirty="0" smtClean="0"/>
              <a:t> </a:t>
            </a:r>
            <a:r>
              <a:rPr lang="en-US" u="sng" dirty="0" smtClean="0">
                <a:solidFill>
                  <a:srgbClr val="FFFF00"/>
                </a:solidFill>
              </a:rPr>
              <a:t>and</a:t>
            </a:r>
            <a:r>
              <a:rPr lang="en-US" dirty="0" smtClean="0"/>
              <a:t> </a:t>
            </a:r>
            <a:r>
              <a:rPr lang="en-US" u="sng" dirty="0" smtClean="0">
                <a:solidFill>
                  <a:srgbClr val="FFFF00"/>
                </a:solidFill>
              </a:rPr>
              <a:t>methods</a:t>
            </a:r>
            <a:endParaRPr lang="en-US" u="sng" dirty="0">
              <a:solidFill>
                <a:srgbClr val="FFFF00"/>
              </a:solidFill>
            </a:endParaRPr>
          </a:p>
        </p:txBody>
      </p:sp>
      <p:sp>
        <p:nvSpPr>
          <p:cNvPr id="3" name="Content Placeholder 2"/>
          <p:cNvSpPr>
            <a:spLocks noGrp="1"/>
          </p:cNvSpPr>
          <p:nvPr>
            <p:ph idx="1"/>
          </p:nvPr>
        </p:nvSpPr>
        <p:spPr>
          <a:xfrm>
            <a:off x="81887" y="381000"/>
            <a:ext cx="9144000" cy="5867400"/>
          </a:xfrm>
        </p:spPr>
        <p:txBody>
          <a:bodyPr>
            <a:noAutofit/>
          </a:bodyPr>
          <a:lstStyle/>
          <a:p>
            <a:endParaRPr lang="en-US" sz="2000" dirty="0" smtClean="0"/>
          </a:p>
          <a:p>
            <a:pPr marL="0" indent="0">
              <a:buNone/>
            </a:pPr>
            <a:endParaRPr lang="en-US" sz="2000" dirty="0"/>
          </a:p>
          <a:p>
            <a:r>
              <a:rPr lang="en-US" sz="2000" dirty="0" smtClean="0">
                <a:solidFill>
                  <a:srgbClr val="FFFF00"/>
                </a:solidFill>
              </a:rPr>
              <a:t>Rockstar  </a:t>
            </a:r>
            <a:r>
              <a:rPr lang="en-US" sz="2000" dirty="0">
                <a:solidFill>
                  <a:srgbClr val="FFFF00"/>
                </a:solidFill>
              </a:rPr>
              <a:t>8 oz (80 mg caffeine per serving</a:t>
            </a:r>
            <a:r>
              <a:rPr lang="en-US" sz="2000" dirty="0" smtClean="0">
                <a:solidFill>
                  <a:srgbClr val="FFFF00"/>
                </a:solidFill>
              </a:rPr>
              <a:t>)</a:t>
            </a:r>
          </a:p>
          <a:p>
            <a:r>
              <a:rPr lang="en-US" sz="2000" dirty="0" smtClean="0">
                <a:solidFill>
                  <a:srgbClr val="FFFF00"/>
                </a:solidFill>
              </a:rPr>
              <a:t>Red </a:t>
            </a:r>
            <a:r>
              <a:rPr lang="en-US" sz="2000" dirty="0">
                <a:solidFill>
                  <a:srgbClr val="FFFF00"/>
                </a:solidFill>
              </a:rPr>
              <a:t>Bull 8.4 oz (80 mg caffeine per serving)</a:t>
            </a:r>
          </a:p>
          <a:p>
            <a:r>
              <a:rPr lang="en-US" sz="2000" dirty="0" smtClean="0">
                <a:solidFill>
                  <a:srgbClr val="FFFF00"/>
                </a:solidFill>
              </a:rPr>
              <a:t>Coffee </a:t>
            </a:r>
            <a:r>
              <a:rPr lang="en-US" sz="2000" dirty="0">
                <a:solidFill>
                  <a:srgbClr val="FFFF00"/>
                </a:solidFill>
              </a:rPr>
              <a:t>(4 scoops in 8 oz water)  (100 mg caffeine per serving)</a:t>
            </a:r>
          </a:p>
          <a:p>
            <a:r>
              <a:rPr lang="en-US" sz="2000" dirty="0" smtClean="0">
                <a:solidFill>
                  <a:srgbClr val="FFFF00"/>
                </a:solidFill>
              </a:rPr>
              <a:t>Timer</a:t>
            </a:r>
            <a:endParaRPr lang="en-US" sz="2000" dirty="0">
              <a:solidFill>
                <a:srgbClr val="FFFF00"/>
              </a:solidFill>
            </a:endParaRPr>
          </a:p>
          <a:p>
            <a:r>
              <a:rPr lang="en-US" sz="2000" dirty="0" smtClean="0">
                <a:solidFill>
                  <a:srgbClr val="FFFF00"/>
                </a:solidFill>
              </a:rPr>
              <a:t>Heart </a:t>
            </a:r>
            <a:r>
              <a:rPr lang="en-US" sz="2000" dirty="0">
                <a:solidFill>
                  <a:srgbClr val="FFFF00"/>
                </a:solidFill>
              </a:rPr>
              <a:t>Rate </a:t>
            </a:r>
            <a:r>
              <a:rPr lang="en-US" sz="2000" dirty="0" smtClean="0">
                <a:solidFill>
                  <a:srgbClr val="FFFF00"/>
                </a:solidFill>
              </a:rPr>
              <a:t>Monitors</a:t>
            </a:r>
            <a:endParaRPr lang="en-US" sz="2000" dirty="0">
              <a:solidFill>
                <a:srgbClr val="FFFF00"/>
              </a:solidFill>
            </a:endParaRPr>
          </a:p>
          <a:p>
            <a:r>
              <a:rPr lang="en-US" sz="2000" dirty="0" smtClean="0">
                <a:solidFill>
                  <a:srgbClr val="FFFF00"/>
                </a:solidFill>
              </a:rPr>
              <a:t>Paper </a:t>
            </a:r>
            <a:r>
              <a:rPr lang="en-US" sz="2000" dirty="0">
                <a:solidFill>
                  <a:srgbClr val="FFFF00"/>
                </a:solidFill>
              </a:rPr>
              <a:t>and Pencil to Document Results</a:t>
            </a:r>
          </a:p>
          <a:p>
            <a:endParaRPr lang="en-US" sz="2000" dirty="0">
              <a:solidFill>
                <a:srgbClr val="FFFF00"/>
              </a:solidFill>
            </a:endParaRPr>
          </a:p>
          <a:p>
            <a:pPr marL="0" indent="0">
              <a:buNone/>
            </a:pPr>
            <a:r>
              <a:rPr lang="en-US" sz="2000" dirty="0" smtClean="0">
                <a:solidFill>
                  <a:srgbClr val="FFFF00"/>
                </a:solidFill>
              </a:rPr>
              <a:t>	1.Gathered </a:t>
            </a:r>
            <a:r>
              <a:rPr lang="en-US" sz="2000" dirty="0">
                <a:solidFill>
                  <a:srgbClr val="FFFF00"/>
                </a:solidFill>
              </a:rPr>
              <a:t>materials and cleared a workspace.  Subjects had not eaten any solid food for four hours prior to the experiment.  Subjects tested their body mass index, which was 19.4 and 20 </a:t>
            </a:r>
            <a:r>
              <a:rPr lang="en-US" sz="2000" dirty="0" smtClean="0">
                <a:solidFill>
                  <a:srgbClr val="FFFF00"/>
                </a:solidFill>
              </a:rPr>
              <a:t>receptively.</a:t>
            </a:r>
            <a:endParaRPr lang="en-US" sz="2000" dirty="0">
              <a:solidFill>
                <a:srgbClr val="FFFF00"/>
              </a:solidFill>
            </a:endParaRPr>
          </a:p>
          <a:p>
            <a:pPr marL="0" indent="0">
              <a:buNone/>
            </a:pPr>
            <a:r>
              <a:rPr lang="en-US" sz="2000" dirty="0" smtClean="0">
                <a:solidFill>
                  <a:srgbClr val="FFFF00"/>
                </a:solidFill>
              </a:rPr>
              <a:t>	2.Tested </a:t>
            </a:r>
            <a:r>
              <a:rPr lang="en-US" sz="2000" dirty="0">
                <a:solidFill>
                  <a:srgbClr val="FFFF00"/>
                </a:solidFill>
              </a:rPr>
              <a:t>resting heart rates while lying on the floor after waiting 5 minutes.</a:t>
            </a:r>
          </a:p>
          <a:p>
            <a:pPr marL="0" indent="0">
              <a:buNone/>
            </a:pPr>
            <a:r>
              <a:rPr lang="en-US" sz="2000" dirty="0" smtClean="0">
                <a:solidFill>
                  <a:srgbClr val="FFFF00"/>
                </a:solidFill>
              </a:rPr>
              <a:t>	3.Subjects </a:t>
            </a:r>
            <a:r>
              <a:rPr lang="en-US" sz="2000" dirty="0">
                <a:solidFill>
                  <a:srgbClr val="FFFF00"/>
                </a:solidFill>
              </a:rPr>
              <a:t>drank Red Bull in a total elapsed time of 4 minutes.</a:t>
            </a:r>
          </a:p>
          <a:p>
            <a:pPr marL="0" indent="0">
              <a:buNone/>
            </a:pPr>
            <a:r>
              <a:rPr lang="en-US" sz="2000" dirty="0" smtClean="0">
                <a:solidFill>
                  <a:srgbClr val="FFFF00"/>
                </a:solidFill>
              </a:rPr>
              <a:t>	4.Subjects </a:t>
            </a:r>
            <a:r>
              <a:rPr lang="en-US" sz="2000" dirty="0">
                <a:solidFill>
                  <a:srgbClr val="FFFF00"/>
                </a:solidFill>
              </a:rPr>
              <a:t>laid down again, and rechecked resting heart rates at 5 minute intervals  (with results recorded) for a duration of 1 hour.</a:t>
            </a:r>
          </a:p>
          <a:p>
            <a:pPr marL="0" indent="0">
              <a:buNone/>
            </a:pPr>
            <a:r>
              <a:rPr lang="en-US" sz="2000" dirty="0" smtClean="0">
                <a:solidFill>
                  <a:srgbClr val="FFFF00"/>
                </a:solidFill>
              </a:rPr>
              <a:t>	5.The </a:t>
            </a:r>
            <a:r>
              <a:rPr lang="en-US" sz="2000" dirty="0">
                <a:solidFill>
                  <a:srgbClr val="FFFF00"/>
                </a:solidFill>
              </a:rPr>
              <a:t>experiment was repeated with Rockstar and coffee (steps 1-4) on the next 2 consecutive days.  This was repeated at the same time each day.</a:t>
            </a:r>
          </a:p>
          <a:p>
            <a:endParaRPr lang="en-US" sz="2000" dirty="0">
              <a:solidFill>
                <a:srgbClr val="FFFF00"/>
              </a:solidFill>
            </a:endParaRPr>
          </a:p>
        </p:txBody>
      </p:sp>
    </p:spTree>
    <p:extLst>
      <p:ext uri="{BB962C8B-B14F-4D97-AF65-F5344CB8AC3E}">
        <p14:creationId xmlns:p14="http://schemas.microsoft.com/office/powerpoint/2010/main" val="8723691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FF00"/>
                </a:solidFill>
              </a:rPr>
              <a:t>Procedure</a:t>
            </a:r>
            <a:endParaRPr lang="en-US" dirty="0">
              <a:solidFill>
                <a:srgbClr val="00FF00"/>
              </a:solidFill>
            </a:endParaRPr>
          </a:p>
        </p:txBody>
      </p:sp>
      <p:sp>
        <p:nvSpPr>
          <p:cNvPr id="3" name="Content Placeholder 2"/>
          <p:cNvSpPr>
            <a:spLocks noGrp="1"/>
          </p:cNvSpPr>
          <p:nvPr>
            <p:ph idx="1"/>
          </p:nvPr>
        </p:nvSpPr>
        <p:spPr/>
        <p:txBody>
          <a:bodyPr>
            <a:normAutofit lnSpcReduction="10000"/>
          </a:bodyPr>
          <a:lstStyle/>
          <a:p>
            <a:pPr>
              <a:buFont typeface="+mj-lt"/>
              <a:buAutoNum type="arabicPeriod"/>
            </a:pPr>
            <a:r>
              <a:rPr lang="en-US" sz="2400" dirty="0" smtClean="0">
                <a:solidFill>
                  <a:srgbClr val="00FF00"/>
                </a:solidFill>
              </a:rPr>
              <a:t>Buy </a:t>
            </a:r>
            <a:r>
              <a:rPr lang="en-US" sz="2400" dirty="0">
                <a:solidFill>
                  <a:srgbClr val="00FF00"/>
                </a:solidFill>
              </a:rPr>
              <a:t>R</a:t>
            </a:r>
            <a:r>
              <a:rPr lang="en-US" sz="2400" dirty="0" smtClean="0">
                <a:solidFill>
                  <a:srgbClr val="00FF00"/>
                </a:solidFill>
              </a:rPr>
              <a:t>edbull, </a:t>
            </a:r>
            <a:r>
              <a:rPr lang="en-US" sz="2400" dirty="0">
                <a:solidFill>
                  <a:srgbClr val="00FF00"/>
                </a:solidFill>
              </a:rPr>
              <a:t>R</a:t>
            </a:r>
            <a:r>
              <a:rPr lang="en-US" sz="2400" dirty="0" smtClean="0">
                <a:solidFill>
                  <a:srgbClr val="00FF00"/>
                </a:solidFill>
              </a:rPr>
              <a:t>ockstar, and Coffee</a:t>
            </a:r>
          </a:p>
          <a:p>
            <a:pPr>
              <a:buFont typeface="+mj-lt"/>
              <a:buAutoNum type="arabicPeriod"/>
            </a:pPr>
            <a:r>
              <a:rPr lang="en-US" sz="2400" dirty="0" smtClean="0">
                <a:solidFill>
                  <a:srgbClr val="00FF00"/>
                </a:solidFill>
              </a:rPr>
              <a:t>Gather materials and clear a work space </a:t>
            </a:r>
          </a:p>
          <a:p>
            <a:pPr>
              <a:buFont typeface="+mj-lt"/>
              <a:buAutoNum type="arabicPeriod"/>
            </a:pPr>
            <a:r>
              <a:rPr lang="en-US" sz="2400" dirty="0" smtClean="0">
                <a:solidFill>
                  <a:srgbClr val="00FF00"/>
                </a:solidFill>
              </a:rPr>
              <a:t>Next  while laying on the floor for five minutes  test  your resting heart rates with a heart rate monitor</a:t>
            </a:r>
          </a:p>
          <a:p>
            <a:pPr>
              <a:buFont typeface="+mj-lt"/>
              <a:buAutoNum type="arabicPeriod"/>
            </a:pPr>
            <a:r>
              <a:rPr lang="en-US" sz="2400" dirty="0" smtClean="0">
                <a:solidFill>
                  <a:srgbClr val="00FF00"/>
                </a:solidFill>
              </a:rPr>
              <a:t>Consume the Redbull in four minutes </a:t>
            </a:r>
          </a:p>
          <a:p>
            <a:pPr>
              <a:buFont typeface="+mj-lt"/>
              <a:buAutoNum type="arabicPeriod"/>
            </a:pPr>
            <a:r>
              <a:rPr lang="en-US" sz="2400" dirty="0" smtClean="0">
                <a:solidFill>
                  <a:srgbClr val="00FF00"/>
                </a:solidFill>
              </a:rPr>
              <a:t>After that lay back down and check your heart rate every five minutes over a span of 1 hour</a:t>
            </a:r>
          </a:p>
          <a:p>
            <a:pPr>
              <a:buFont typeface="+mj-lt"/>
              <a:buAutoNum type="arabicPeriod"/>
            </a:pPr>
            <a:r>
              <a:rPr lang="en-US" sz="2400" dirty="0" smtClean="0">
                <a:solidFill>
                  <a:srgbClr val="00FF00"/>
                </a:solidFill>
              </a:rPr>
              <a:t>Record your results and make a line graph showing  how your heart rate changed </a:t>
            </a:r>
          </a:p>
          <a:p>
            <a:pPr>
              <a:buFont typeface="+mj-lt"/>
              <a:buAutoNum type="arabicPeriod"/>
            </a:pPr>
            <a:r>
              <a:rPr lang="en-US" sz="2400" dirty="0" smtClean="0">
                <a:solidFill>
                  <a:srgbClr val="00FF00"/>
                </a:solidFill>
              </a:rPr>
              <a:t>Wait a day between drinks</a:t>
            </a:r>
          </a:p>
          <a:p>
            <a:pPr>
              <a:buFont typeface="+mj-lt"/>
              <a:buAutoNum type="arabicPeriod"/>
            </a:pPr>
            <a:r>
              <a:rPr lang="en-US" sz="2400" dirty="0">
                <a:solidFill>
                  <a:srgbClr val="00FF00"/>
                </a:solidFill>
              </a:rPr>
              <a:t>T</a:t>
            </a:r>
            <a:r>
              <a:rPr lang="en-US" sz="2400" dirty="0" smtClean="0">
                <a:solidFill>
                  <a:srgbClr val="00FF00"/>
                </a:solidFill>
              </a:rPr>
              <a:t>hen repeat steps one through five with </a:t>
            </a:r>
            <a:r>
              <a:rPr lang="en-US" sz="2400" dirty="0">
                <a:solidFill>
                  <a:srgbClr val="00FF00"/>
                </a:solidFill>
              </a:rPr>
              <a:t>R</a:t>
            </a:r>
            <a:r>
              <a:rPr lang="en-US" sz="2400" dirty="0" smtClean="0">
                <a:solidFill>
                  <a:srgbClr val="00FF00"/>
                </a:solidFill>
              </a:rPr>
              <a:t>ockstar and coffee</a:t>
            </a:r>
          </a:p>
          <a:p>
            <a:pPr>
              <a:buFont typeface="+mj-lt"/>
              <a:buAutoNum type="arabicPeriod"/>
            </a:pPr>
            <a:endParaRPr lang="en-US" sz="1600" dirty="0">
              <a:solidFill>
                <a:srgbClr val="00FF00"/>
              </a:solidFill>
            </a:endParaRPr>
          </a:p>
        </p:txBody>
      </p:sp>
    </p:spTree>
    <p:extLst>
      <p:ext uri="{BB962C8B-B14F-4D97-AF65-F5344CB8AC3E}">
        <p14:creationId xmlns:p14="http://schemas.microsoft.com/office/powerpoint/2010/main" val="12403613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solidFill>
                  <a:srgbClr val="FF00FF"/>
                </a:solidFill>
              </a:rPr>
              <a:t>Conclusion</a:t>
            </a:r>
            <a:endParaRPr lang="en-US" dirty="0">
              <a:solidFill>
                <a:srgbClr val="FF00FF"/>
              </a:solidFill>
            </a:endParaRPr>
          </a:p>
        </p:txBody>
      </p:sp>
      <p:sp>
        <p:nvSpPr>
          <p:cNvPr id="3" name="Content Placeholder 2"/>
          <p:cNvSpPr>
            <a:spLocks noGrp="1"/>
          </p:cNvSpPr>
          <p:nvPr>
            <p:ph idx="1"/>
          </p:nvPr>
        </p:nvSpPr>
        <p:spPr>
          <a:xfrm>
            <a:off x="228600" y="333375"/>
            <a:ext cx="8534400" cy="6553200"/>
          </a:xfrm>
        </p:spPr>
        <p:txBody>
          <a:bodyPr>
            <a:noAutofit/>
          </a:bodyPr>
          <a:lstStyle/>
          <a:p>
            <a:pPr marL="0" indent="0">
              <a:buNone/>
            </a:pPr>
            <a:endParaRPr lang="en-US" sz="2000" dirty="0"/>
          </a:p>
          <a:p>
            <a:pPr marL="0" indent="0">
              <a:buNone/>
            </a:pPr>
            <a:r>
              <a:rPr lang="en-US" sz="2000" dirty="0" smtClean="0"/>
              <a:t>	</a:t>
            </a:r>
            <a:r>
              <a:rPr lang="en-US" sz="2000" dirty="0" smtClean="0">
                <a:solidFill>
                  <a:srgbClr val="FF00FF"/>
                </a:solidFill>
              </a:rPr>
              <a:t>This </a:t>
            </a:r>
            <a:r>
              <a:rPr lang="en-US" sz="2000" dirty="0">
                <a:solidFill>
                  <a:srgbClr val="FF00FF"/>
                </a:solidFill>
              </a:rPr>
              <a:t>experiment was designed to figure out which caffeinated drinks affect heart rate, and how much.  Our hypothesis was proven correct in that the energy drinks increased heart rate by 10-20 heart beats per minute consistent with the fact that they have a large amount of caffeine.   However, coffee, a substance that has even more caffeine than the energy drinks, did not change the subjects’ heart rate at all.  In fact, the subjects’ heart rates decreased when drinking the coffee.</a:t>
            </a:r>
          </a:p>
          <a:p>
            <a:pPr marL="0" indent="0">
              <a:buNone/>
            </a:pPr>
            <a:r>
              <a:rPr lang="en-US" sz="2000" dirty="0" smtClean="0">
                <a:solidFill>
                  <a:srgbClr val="FF00FF"/>
                </a:solidFill>
              </a:rPr>
              <a:t>	This </a:t>
            </a:r>
            <a:r>
              <a:rPr lang="en-US" sz="2000" dirty="0">
                <a:solidFill>
                  <a:srgbClr val="FF00FF"/>
                </a:solidFill>
              </a:rPr>
              <a:t>could be accounted for by the fact the energy drinks had sugar, and the coffee did not.  But we are not aware of sugar increasing the heart rate.  This could be explained because the subjects thought that prior to the experiment, the energy drinks had more caffeine than the coffee and would therefore raise the heart rate </a:t>
            </a:r>
            <a:r>
              <a:rPr lang="en-US" sz="2000" dirty="0" smtClean="0">
                <a:solidFill>
                  <a:srgbClr val="FF00FF"/>
                </a:solidFill>
              </a:rPr>
              <a:t>more.	</a:t>
            </a:r>
          </a:p>
          <a:p>
            <a:pPr marL="0" indent="0">
              <a:buNone/>
            </a:pPr>
            <a:r>
              <a:rPr lang="en-US" sz="2000" dirty="0">
                <a:solidFill>
                  <a:srgbClr val="FF00FF"/>
                </a:solidFill>
              </a:rPr>
              <a:t>	</a:t>
            </a:r>
            <a:r>
              <a:rPr lang="en-US" sz="2000" dirty="0" smtClean="0">
                <a:solidFill>
                  <a:srgbClr val="FF00FF"/>
                </a:solidFill>
              </a:rPr>
              <a:t>It </a:t>
            </a:r>
            <a:r>
              <a:rPr lang="en-US" sz="2000" dirty="0">
                <a:solidFill>
                  <a:srgbClr val="FF00FF"/>
                </a:solidFill>
              </a:rPr>
              <a:t>is very puzzling to explain why the caffeine in the coffee did not raise the heart rate significantly.  In energy drinks, the caffeine is in a very purified form, whereas in coffee, the caffeine is part of the coffee bean.  Could that be the reason?  In addition,  there are multiple chemical ingredients in the energy drinks that are not found in coffee.  They may also affect heart rate.  The way to sort this out is to first to repeat the experiment and see if it is reproducible.  The next step would be to study the effects of purified caffeine. </a:t>
            </a:r>
          </a:p>
          <a:p>
            <a:endParaRPr lang="en-US" sz="2000" dirty="0"/>
          </a:p>
        </p:txBody>
      </p:sp>
    </p:spTree>
    <p:extLst>
      <p:ext uri="{BB962C8B-B14F-4D97-AF65-F5344CB8AC3E}">
        <p14:creationId xmlns:p14="http://schemas.microsoft.com/office/powerpoint/2010/main" val="27036383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636" y="27708"/>
            <a:ext cx="9150927" cy="6754091"/>
          </a:xfrm>
          <a:prstGeom prst="rect">
            <a:avLst/>
          </a:prstGeom>
        </p:spPr>
      </p:pic>
      <p:sp>
        <p:nvSpPr>
          <p:cNvPr id="2" name="Title 1"/>
          <p:cNvSpPr>
            <a:spLocks noGrp="1"/>
          </p:cNvSpPr>
          <p:nvPr>
            <p:ph type="title"/>
          </p:nvPr>
        </p:nvSpPr>
        <p:spPr/>
        <p:txBody>
          <a:bodyPr>
            <a:noAutofit/>
          </a:bodyPr>
          <a:lstStyle/>
          <a:p>
            <a:r>
              <a:rPr lang="en-US" sz="7200" b="1" u="sng" dirty="0" smtClean="0">
                <a:solidFill>
                  <a:srgbClr val="FF0000"/>
                </a:solidFill>
                <a:latin typeface="Candara" pitchFamily="34" charset="0"/>
              </a:rPr>
              <a:t>RedBull</a:t>
            </a:r>
            <a:endParaRPr lang="en-US" sz="7200" b="1" u="sng" dirty="0">
              <a:solidFill>
                <a:srgbClr val="FF0000"/>
              </a:solidFill>
              <a:latin typeface="Candara" pitchFamily="34" charset="0"/>
            </a:endParaRPr>
          </a:p>
        </p:txBody>
      </p:sp>
      <p:sp>
        <p:nvSpPr>
          <p:cNvPr id="3" name="Content Placeholder 2"/>
          <p:cNvSpPr>
            <a:spLocks noGrp="1"/>
          </p:cNvSpPr>
          <p:nvPr>
            <p:ph idx="1"/>
          </p:nvPr>
        </p:nvSpPr>
        <p:spPr>
          <a:xfrm rot="21332128">
            <a:off x="228600" y="1600200"/>
            <a:ext cx="8229600" cy="4525963"/>
          </a:xfrm>
        </p:spPr>
        <p:txBody>
          <a:bodyPr>
            <a:normAutofit fontScale="92500" lnSpcReduction="10000"/>
          </a:bodyPr>
          <a:lstStyle/>
          <a:p>
            <a:r>
              <a:rPr lang="en-US" dirty="0" smtClean="0"/>
              <a:t>Facts-	</a:t>
            </a:r>
          </a:p>
          <a:p>
            <a:pPr marL="457200" lvl="1" indent="0">
              <a:buNone/>
            </a:pPr>
            <a:r>
              <a:rPr lang="en-US" sz="2400" b="1" dirty="0" smtClean="0">
                <a:solidFill>
                  <a:srgbClr val="FF0000"/>
                </a:solidFill>
                <a:latin typeface="Candara" pitchFamily="34" charset="0"/>
              </a:rPr>
              <a:t>-Sold in 100 countries worldwide but, only France and Denmark have banned it.</a:t>
            </a:r>
          </a:p>
          <a:p>
            <a:pPr marL="457200" lvl="1" indent="0">
              <a:buNone/>
            </a:pPr>
            <a:r>
              <a:rPr lang="en-US" sz="2400" b="1" dirty="0" smtClean="0">
                <a:solidFill>
                  <a:srgbClr val="FF0000"/>
                </a:solidFill>
                <a:latin typeface="Candara" pitchFamily="34" charset="0"/>
              </a:rPr>
              <a:t>-Most popular energy drink in the world, 3 billion cans sold a year.</a:t>
            </a:r>
          </a:p>
          <a:p>
            <a:pPr lvl="1">
              <a:buFont typeface="Arial" pitchFamily="34" charset="0"/>
              <a:buChar char="•"/>
            </a:pPr>
            <a:r>
              <a:rPr lang="en-US" sz="2400" b="1" dirty="0" smtClean="0">
                <a:solidFill>
                  <a:srgbClr val="FF0000"/>
                </a:solidFill>
                <a:latin typeface="Candara" pitchFamily="34" charset="0"/>
              </a:rPr>
              <a:t>Nutritional facts-</a:t>
            </a:r>
          </a:p>
          <a:p>
            <a:pPr lvl="2"/>
            <a:r>
              <a:rPr lang="en-US" sz="2000" b="1" dirty="0" smtClean="0">
                <a:solidFill>
                  <a:srgbClr val="FF0000"/>
                </a:solidFill>
                <a:latin typeface="Candara" pitchFamily="34" charset="0"/>
              </a:rPr>
              <a:t>1 Serving Per container</a:t>
            </a:r>
          </a:p>
          <a:p>
            <a:pPr lvl="2"/>
            <a:r>
              <a:rPr lang="en-US" b="1" dirty="0" smtClean="0">
                <a:solidFill>
                  <a:srgbClr val="FF0000"/>
                </a:solidFill>
                <a:latin typeface="Candara" pitchFamily="34" charset="0"/>
              </a:rPr>
              <a:t>250 ml serving</a:t>
            </a:r>
          </a:p>
          <a:p>
            <a:pPr lvl="2"/>
            <a:r>
              <a:rPr lang="en-US" b="1" dirty="0" smtClean="0">
                <a:solidFill>
                  <a:srgbClr val="FF0000"/>
                </a:solidFill>
                <a:latin typeface="Candara" pitchFamily="34" charset="0"/>
              </a:rPr>
              <a:t>27 grams of sugar</a:t>
            </a:r>
          </a:p>
          <a:p>
            <a:pPr lvl="2"/>
            <a:r>
              <a:rPr lang="en-US" b="1" dirty="0" smtClean="0">
                <a:solidFill>
                  <a:srgbClr val="FF0000"/>
                </a:solidFill>
                <a:latin typeface="Candara" pitchFamily="34" charset="0"/>
              </a:rPr>
              <a:t>1000 mg of taurine</a:t>
            </a:r>
          </a:p>
          <a:p>
            <a:pPr lvl="2"/>
            <a:r>
              <a:rPr lang="en-US" b="1" dirty="0" smtClean="0">
                <a:solidFill>
                  <a:srgbClr val="FF0000"/>
                </a:solidFill>
                <a:latin typeface="Candara" pitchFamily="34" charset="0"/>
              </a:rPr>
              <a:t>600 mg of glucuronalctone</a:t>
            </a:r>
          </a:p>
          <a:p>
            <a:pPr lvl="2"/>
            <a:r>
              <a:rPr lang="en-US" b="1" dirty="0" smtClean="0">
                <a:solidFill>
                  <a:srgbClr val="FF0000"/>
                </a:solidFill>
                <a:latin typeface="Candara" pitchFamily="34" charset="0"/>
              </a:rPr>
              <a:t>80 mg of caffeine </a:t>
            </a:r>
          </a:p>
          <a:p>
            <a:pPr lvl="2"/>
            <a:endParaRPr lang="en-US" sz="1800" dirty="0"/>
          </a:p>
          <a:p>
            <a:pPr lvl="1">
              <a:buFont typeface="Arial" pitchFamily="34" charset="0"/>
              <a:buChar char="•"/>
            </a:pPr>
            <a:endParaRPr lang="en-US" dirty="0" smtClean="0"/>
          </a:p>
        </p:txBody>
      </p:sp>
    </p:spTree>
    <p:extLst>
      <p:ext uri="{BB962C8B-B14F-4D97-AF65-F5344CB8AC3E}">
        <p14:creationId xmlns:p14="http://schemas.microsoft.com/office/powerpoint/2010/main" val="571808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u="sng" dirty="0" smtClean="0">
                <a:solidFill>
                  <a:srgbClr val="FF0000"/>
                </a:solidFill>
                <a:latin typeface="Candara" pitchFamily="34" charset="0"/>
              </a:rPr>
              <a:t>Redbull heart rates </a:t>
            </a:r>
            <a:endParaRPr lang="en-US" sz="6000" b="1" u="sng" dirty="0">
              <a:solidFill>
                <a:srgbClr val="FF0000"/>
              </a:solidFill>
              <a:latin typeface="Candara"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14314709"/>
              </p:ext>
            </p:extLst>
          </p:nvPr>
        </p:nvGraphicFramePr>
        <p:xfrm>
          <a:off x="3810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090386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rot="20130937">
            <a:off x="544530" y="1435710"/>
            <a:ext cx="8229600" cy="5516563"/>
          </a:xfrm>
        </p:spPr>
        <p:txBody>
          <a:bodyPr>
            <a:normAutofit/>
          </a:bodyPr>
          <a:lstStyle/>
          <a:p>
            <a:pPr marL="0" indent="0">
              <a:buNone/>
            </a:pPr>
            <a:r>
              <a:rPr lang="en-US" sz="2800" dirty="0" smtClean="0">
                <a:solidFill>
                  <a:srgbClr val="FF0000"/>
                </a:solidFill>
              </a:rPr>
              <a:t>http</a:t>
            </a:r>
            <a:r>
              <a:rPr lang="en-US" sz="2800" dirty="0">
                <a:solidFill>
                  <a:srgbClr val="FF0000"/>
                </a:solidFill>
              </a:rPr>
              <a:t>://www.bing.com/images/search?q=redbull+images&amp;view=detail&amp;id=F58A830D83F8353B1FD521851DA896D87562A75D&amp;first=30&amp;FORM=IDFRIR</a:t>
            </a:r>
          </a:p>
          <a:p>
            <a:pPr marL="0" indent="0">
              <a:buNone/>
            </a:pPr>
            <a:r>
              <a:rPr lang="en-US" sz="2800" dirty="0" smtClean="0">
                <a:solidFill>
                  <a:schemeClr val="bg2">
                    <a:lumMod val="90000"/>
                  </a:schemeClr>
                </a:solidFill>
              </a:rPr>
              <a:t>http</a:t>
            </a:r>
            <a:r>
              <a:rPr lang="en-US" sz="2800" dirty="0">
                <a:solidFill>
                  <a:schemeClr val="bg2">
                    <a:lumMod val="90000"/>
                  </a:schemeClr>
                </a:solidFill>
              </a:rPr>
              <a:t>://</a:t>
            </a:r>
            <a:r>
              <a:rPr lang="en-US" sz="2800" dirty="0" smtClean="0">
                <a:solidFill>
                  <a:schemeClr val="bg2">
                    <a:lumMod val="90000"/>
                  </a:schemeClr>
                </a:solidFill>
              </a:rPr>
              <a:t>www.bing.com/images/search?q=redbull+images&amp;view=detail&amp;id=F58A830D83F8353B1FD521851DA896D87562A75D&amp;first=30&amp;FORM=IDFRIR</a:t>
            </a:r>
            <a:endParaRPr lang="en-US" sz="2800" dirty="0">
              <a:solidFill>
                <a:schemeClr val="bg2">
                  <a:lumMod val="90000"/>
                </a:schemeClr>
              </a:solidFill>
            </a:endParaRPr>
          </a:p>
        </p:txBody>
      </p:sp>
      <p:sp>
        <p:nvSpPr>
          <p:cNvPr id="6" name="TextBox 5"/>
          <p:cNvSpPr txBox="1"/>
          <p:nvPr/>
        </p:nvSpPr>
        <p:spPr>
          <a:xfrm>
            <a:off x="2286000" y="5265594"/>
            <a:ext cx="6858000" cy="1569660"/>
          </a:xfrm>
          <a:prstGeom prst="rect">
            <a:avLst/>
          </a:prstGeom>
          <a:noFill/>
        </p:spPr>
        <p:txBody>
          <a:bodyPr wrap="square" rtlCol="0">
            <a:spAutoFit/>
          </a:bodyPr>
          <a:lstStyle/>
          <a:p>
            <a:r>
              <a:rPr lang="en-US" sz="9600" u="sng" dirty="0" smtClean="0">
                <a:solidFill>
                  <a:srgbClr val="FF0000"/>
                </a:solidFill>
              </a:rPr>
              <a:t>Resources</a:t>
            </a:r>
            <a:endParaRPr lang="en-US" sz="9600" u="sng" dirty="0">
              <a:solidFill>
                <a:srgbClr val="FF0000"/>
              </a:solidFill>
            </a:endParaRPr>
          </a:p>
        </p:txBody>
      </p:sp>
      <p:sp>
        <p:nvSpPr>
          <p:cNvPr id="7" name="TextBox 6"/>
          <p:cNvSpPr txBox="1"/>
          <p:nvPr/>
        </p:nvSpPr>
        <p:spPr>
          <a:xfrm rot="1688627">
            <a:off x="914400" y="302568"/>
            <a:ext cx="2438400" cy="830997"/>
          </a:xfrm>
          <a:prstGeom prst="rect">
            <a:avLst/>
          </a:prstGeom>
          <a:noFill/>
        </p:spPr>
        <p:txBody>
          <a:bodyPr wrap="square" rtlCol="0">
            <a:spAutoFit/>
          </a:bodyPr>
          <a:lstStyle/>
          <a:p>
            <a:r>
              <a:rPr lang="en-US" sz="4800" dirty="0" smtClean="0">
                <a:solidFill>
                  <a:srgbClr val="FF0000"/>
                </a:solidFill>
              </a:rPr>
              <a:t>Pictures</a:t>
            </a:r>
            <a:endParaRPr lang="en-US" sz="4800" dirty="0">
              <a:solidFill>
                <a:srgbClr val="FF0000"/>
              </a:solidFill>
            </a:endParaRPr>
          </a:p>
        </p:txBody>
      </p:sp>
      <p:cxnSp>
        <p:nvCxnSpPr>
          <p:cNvPr id="9" name="Straight Connector 8"/>
          <p:cNvCxnSpPr/>
          <p:nvPr/>
        </p:nvCxnSpPr>
        <p:spPr>
          <a:xfrm>
            <a:off x="2438400" y="6629400"/>
            <a:ext cx="4953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1034"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506200" y="3659981"/>
            <a:ext cx="658813"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015794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6379</TotalTime>
  <Words>297</Words>
  <Application>Microsoft Office PowerPoint</Application>
  <PresentationFormat>On-screen Show (4:3)</PresentationFormat>
  <Paragraphs>110</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The Heart attack </vt:lpstr>
      <vt:lpstr>Problem/Question</vt:lpstr>
      <vt:lpstr> Hypothesis</vt:lpstr>
      <vt:lpstr>Materials and methods</vt:lpstr>
      <vt:lpstr>Procedure</vt:lpstr>
      <vt:lpstr>Conclusion</vt:lpstr>
      <vt:lpstr>RedBull</vt:lpstr>
      <vt:lpstr>Redbull heart rates </vt:lpstr>
      <vt:lpstr>PowerPoint Presentation</vt:lpstr>
      <vt:lpstr>PowerPoint Presentation</vt:lpstr>
      <vt:lpstr>Rockstar Heart rates </vt:lpstr>
      <vt:lpstr>PowerPoint Presentation</vt:lpstr>
      <vt:lpstr>Coffee</vt:lpstr>
      <vt:lpstr>Coffee Heart rates</vt:lpstr>
      <vt:lpstr>PowerPoint Presentation</vt:lpstr>
      <vt:lpstr>By:  Ranier Ford and Avra Saslow</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Ranier</dc:creator>
  <cp:lastModifiedBy>Ranier</cp:lastModifiedBy>
  <cp:revision>29</cp:revision>
  <dcterms:created xsi:type="dcterms:W3CDTF">2011-09-03T20:24:47Z</dcterms:created>
  <dcterms:modified xsi:type="dcterms:W3CDTF">2011-09-09T02:11:22Z</dcterms:modified>
</cp:coreProperties>
</file>